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70" r:id="rId3"/>
    <p:sldId id="273" r:id="rId4"/>
    <p:sldId id="282" r:id="rId5"/>
    <p:sldId id="274" r:id="rId6"/>
    <p:sldId id="278" r:id="rId7"/>
    <p:sldId id="257" r:id="rId8"/>
    <p:sldId id="258" r:id="rId9"/>
    <p:sldId id="259" r:id="rId10"/>
    <p:sldId id="260" r:id="rId11"/>
    <p:sldId id="261" r:id="rId12"/>
    <p:sldId id="283" r:id="rId13"/>
    <p:sldId id="275" r:id="rId14"/>
    <p:sldId id="276" r:id="rId15"/>
    <p:sldId id="262" r:id="rId16"/>
    <p:sldId id="263" r:id="rId17"/>
    <p:sldId id="264" r:id="rId18"/>
    <p:sldId id="265" r:id="rId19"/>
    <p:sldId id="266" r:id="rId20"/>
    <p:sldId id="271" r:id="rId21"/>
    <p:sldId id="267" r:id="rId22"/>
    <p:sldId id="281" r:id="rId23"/>
    <p:sldId id="272" r:id="rId24"/>
    <p:sldId id="269" r:id="rId25"/>
    <p:sldId id="27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D0BF3-8526-4E04-BBD4-6499202D2EA2}" v="80" dt="2025-01-27T16:50:19.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wrot, Ryan" userId="42ca5a83-0448-42ce-9fcf-35e37ea82dfd" providerId="ADAL" clId="{567D0BF3-8526-4E04-BBD4-6499202D2EA2}"/>
    <pc:docChg chg="undo custSel addSld delSld modSld sldOrd">
      <pc:chgData name="Nawrot, Ryan" userId="42ca5a83-0448-42ce-9fcf-35e37ea82dfd" providerId="ADAL" clId="{567D0BF3-8526-4E04-BBD4-6499202D2EA2}" dt="2025-01-27T17:09:27.041" v="769" actId="5793"/>
      <pc:docMkLst>
        <pc:docMk/>
      </pc:docMkLst>
      <pc:sldChg chg="modSp mod modAnim">
        <pc:chgData name="Nawrot, Ryan" userId="42ca5a83-0448-42ce-9fcf-35e37ea82dfd" providerId="ADAL" clId="{567D0BF3-8526-4E04-BBD4-6499202D2EA2}" dt="2025-01-27T17:08:52.631" v="763" actId="20577"/>
        <pc:sldMkLst>
          <pc:docMk/>
          <pc:sldMk cId="0" sldId="266"/>
        </pc:sldMkLst>
        <pc:spChg chg="mod">
          <ac:chgData name="Nawrot, Ryan" userId="42ca5a83-0448-42ce-9fcf-35e37ea82dfd" providerId="ADAL" clId="{567D0BF3-8526-4E04-BBD4-6499202D2EA2}" dt="2025-01-27T17:08:52.631" v="763" actId="20577"/>
          <ac:spMkLst>
            <pc:docMk/>
            <pc:sldMk cId="0" sldId="266"/>
            <ac:spMk id="16387" creationId="{D59C3FD3-F59B-4BBF-A90A-2F0094E943E0}"/>
          </ac:spMkLst>
        </pc:spChg>
      </pc:sldChg>
      <pc:sldChg chg="modSp mod ord">
        <pc:chgData name="Nawrot, Ryan" userId="42ca5a83-0448-42ce-9fcf-35e37ea82dfd" providerId="ADAL" clId="{567D0BF3-8526-4E04-BBD4-6499202D2EA2}" dt="2025-01-27T17:04:56.350" v="706"/>
        <pc:sldMkLst>
          <pc:docMk/>
          <pc:sldMk cId="0" sldId="267"/>
        </pc:sldMkLst>
        <pc:spChg chg="mod">
          <ac:chgData name="Nawrot, Ryan" userId="42ca5a83-0448-42ce-9fcf-35e37ea82dfd" providerId="ADAL" clId="{567D0BF3-8526-4E04-BBD4-6499202D2EA2}" dt="2025-01-27T17:04:12.751" v="702" actId="255"/>
          <ac:spMkLst>
            <pc:docMk/>
            <pc:sldMk cId="0" sldId="267"/>
            <ac:spMk id="17411" creationId="{51911AE7-94FD-4AC0-BF58-EAD29D55A599}"/>
          </ac:spMkLst>
        </pc:spChg>
      </pc:sldChg>
      <pc:sldChg chg="ord">
        <pc:chgData name="Nawrot, Ryan" userId="42ca5a83-0448-42ce-9fcf-35e37ea82dfd" providerId="ADAL" clId="{567D0BF3-8526-4E04-BBD4-6499202D2EA2}" dt="2024-09-19T12:48:00.371" v="461"/>
        <pc:sldMkLst>
          <pc:docMk/>
          <pc:sldMk cId="0" sldId="269"/>
        </pc:sldMkLst>
      </pc:sldChg>
      <pc:sldChg chg="modSp mod">
        <pc:chgData name="Nawrot, Ryan" userId="42ca5a83-0448-42ce-9fcf-35e37ea82dfd" providerId="ADAL" clId="{567D0BF3-8526-4E04-BBD4-6499202D2EA2}" dt="2025-01-27T17:06:23.655" v="738" actId="20577"/>
        <pc:sldMkLst>
          <pc:docMk/>
          <pc:sldMk cId="0" sldId="271"/>
        </pc:sldMkLst>
        <pc:spChg chg="mod">
          <ac:chgData name="Nawrot, Ryan" userId="42ca5a83-0448-42ce-9fcf-35e37ea82dfd" providerId="ADAL" clId="{567D0BF3-8526-4E04-BBD4-6499202D2EA2}" dt="2025-01-27T17:06:23.655" v="738" actId="20577"/>
          <ac:spMkLst>
            <pc:docMk/>
            <pc:sldMk cId="0" sldId="271"/>
            <ac:spMk id="21507" creationId="{359D2238-EC61-4EBB-8232-EC27F1F386F8}"/>
          </ac:spMkLst>
        </pc:spChg>
      </pc:sldChg>
      <pc:sldChg chg="modSp mod">
        <pc:chgData name="Nawrot, Ryan" userId="42ca5a83-0448-42ce-9fcf-35e37ea82dfd" providerId="ADAL" clId="{567D0BF3-8526-4E04-BBD4-6499202D2EA2}" dt="2025-01-27T17:09:27.041" v="769" actId="5793"/>
        <pc:sldMkLst>
          <pc:docMk/>
          <pc:sldMk cId="0" sldId="272"/>
        </pc:sldMkLst>
        <pc:spChg chg="mod">
          <ac:chgData name="Nawrot, Ryan" userId="42ca5a83-0448-42ce-9fcf-35e37ea82dfd" providerId="ADAL" clId="{567D0BF3-8526-4E04-BBD4-6499202D2EA2}" dt="2025-01-27T17:09:21.275" v="766"/>
          <ac:spMkLst>
            <pc:docMk/>
            <pc:sldMk cId="0" sldId="272"/>
            <ac:spMk id="22530" creationId="{E995FB5B-8D67-4D63-B02F-A020B7A788F3}"/>
          </ac:spMkLst>
        </pc:spChg>
        <pc:spChg chg="mod">
          <ac:chgData name="Nawrot, Ryan" userId="42ca5a83-0448-42ce-9fcf-35e37ea82dfd" providerId="ADAL" clId="{567D0BF3-8526-4E04-BBD4-6499202D2EA2}" dt="2025-01-27T17:09:27.041" v="769" actId="5793"/>
          <ac:spMkLst>
            <pc:docMk/>
            <pc:sldMk cId="0" sldId="272"/>
            <ac:spMk id="22531" creationId="{E79E8763-8D9A-44BE-9123-59AAC86065DB}"/>
          </ac:spMkLst>
        </pc:spChg>
      </pc:sldChg>
      <pc:sldChg chg="modSp mod modAnim">
        <pc:chgData name="Nawrot, Ryan" userId="42ca5a83-0448-42ce-9fcf-35e37ea82dfd" providerId="ADAL" clId="{567D0BF3-8526-4E04-BBD4-6499202D2EA2}" dt="2024-09-17T12:50:23.106" v="457" actId="20577"/>
        <pc:sldMkLst>
          <pc:docMk/>
          <pc:sldMk cId="3136438891" sldId="273"/>
        </pc:sldMkLst>
      </pc:sldChg>
      <pc:sldChg chg="modSp del mod">
        <pc:chgData name="Nawrot, Ryan" userId="42ca5a83-0448-42ce-9fcf-35e37ea82dfd" providerId="ADAL" clId="{567D0BF3-8526-4E04-BBD4-6499202D2EA2}" dt="2025-01-27T17:06:40.237" v="739" actId="2696"/>
        <pc:sldMkLst>
          <pc:docMk/>
          <pc:sldMk cId="1432424194" sldId="277"/>
        </pc:sldMkLst>
        <pc:spChg chg="mod">
          <ac:chgData name="Nawrot, Ryan" userId="42ca5a83-0448-42ce-9fcf-35e37ea82dfd" providerId="ADAL" clId="{567D0BF3-8526-4E04-BBD4-6499202D2EA2}" dt="2025-01-27T17:05:14.297" v="707" actId="6549"/>
          <ac:spMkLst>
            <pc:docMk/>
            <pc:sldMk cId="1432424194" sldId="277"/>
            <ac:spMk id="3" creationId="{00000000-0000-0000-0000-000000000000}"/>
          </ac:spMkLst>
        </pc:spChg>
      </pc:sldChg>
      <pc:sldChg chg="ord">
        <pc:chgData name="Nawrot, Ryan" userId="42ca5a83-0448-42ce-9fcf-35e37ea82dfd" providerId="ADAL" clId="{567D0BF3-8526-4E04-BBD4-6499202D2EA2}" dt="2024-09-19T12:47:55.942" v="459"/>
        <pc:sldMkLst>
          <pc:docMk/>
          <pc:sldMk cId="1101536473" sldId="279"/>
        </pc:sldMkLst>
      </pc:sldChg>
      <pc:sldChg chg="new del">
        <pc:chgData name="Nawrot, Ryan" userId="42ca5a83-0448-42ce-9fcf-35e37ea82dfd" providerId="ADAL" clId="{567D0BF3-8526-4E04-BBD4-6499202D2EA2}" dt="2023-06-15T18:57:54.425" v="80" actId="2696"/>
        <pc:sldMkLst>
          <pc:docMk/>
          <pc:sldMk cId="970083710" sldId="280"/>
        </pc:sldMkLst>
      </pc:sldChg>
      <pc:sldChg chg="modSp new mod">
        <pc:chgData name="Nawrot, Ryan" userId="42ca5a83-0448-42ce-9fcf-35e37ea82dfd" providerId="ADAL" clId="{567D0BF3-8526-4E04-BBD4-6499202D2EA2}" dt="2024-03-01T12:58:19.257" v="363" actId="255"/>
        <pc:sldMkLst>
          <pc:docMk/>
          <pc:sldMk cId="3560547641" sldId="281"/>
        </pc:sldMkLst>
      </pc:sldChg>
      <pc:sldChg chg="modSp new mod">
        <pc:chgData name="Nawrot, Ryan" userId="42ca5a83-0448-42ce-9fcf-35e37ea82dfd" providerId="ADAL" clId="{567D0BF3-8526-4E04-BBD4-6499202D2EA2}" dt="2024-09-17T12:50:06.798" v="449" actId="207"/>
        <pc:sldMkLst>
          <pc:docMk/>
          <pc:sldMk cId="1902674638" sldId="282"/>
        </pc:sldMkLst>
      </pc:sldChg>
      <pc:sldChg chg="addSp delSp modSp new mod modAnim">
        <pc:chgData name="Nawrot, Ryan" userId="42ca5a83-0448-42ce-9fcf-35e37ea82dfd" providerId="ADAL" clId="{567D0BF3-8526-4E04-BBD4-6499202D2EA2}" dt="2025-01-27T16:50:19.221" v="642"/>
        <pc:sldMkLst>
          <pc:docMk/>
          <pc:sldMk cId="3762161832" sldId="283"/>
        </pc:sldMkLst>
        <pc:spChg chg="mod">
          <ac:chgData name="Nawrot, Ryan" userId="42ca5a83-0448-42ce-9fcf-35e37ea82dfd" providerId="ADAL" clId="{567D0BF3-8526-4E04-BBD4-6499202D2EA2}" dt="2025-01-27T16:30:03.895" v="493" actId="20577"/>
          <ac:spMkLst>
            <pc:docMk/>
            <pc:sldMk cId="3762161832" sldId="283"/>
            <ac:spMk id="2" creationId="{806EE39B-691C-DA31-4A33-0744DF099CC7}"/>
          </ac:spMkLst>
        </pc:spChg>
        <pc:spChg chg="del">
          <ac:chgData name="Nawrot, Ryan" userId="42ca5a83-0448-42ce-9fcf-35e37ea82dfd" providerId="ADAL" clId="{567D0BF3-8526-4E04-BBD4-6499202D2EA2}" dt="2025-01-27T16:29:23.955" v="463"/>
          <ac:spMkLst>
            <pc:docMk/>
            <pc:sldMk cId="3762161832" sldId="283"/>
            <ac:spMk id="3" creationId="{C9993121-57F6-E521-14CD-EF6BF8C06D04}"/>
          </ac:spMkLst>
        </pc:spChg>
        <pc:spChg chg="add mod">
          <ac:chgData name="Nawrot, Ryan" userId="42ca5a83-0448-42ce-9fcf-35e37ea82dfd" providerId="ADAL" clId="{567D0BF3-8526-4E04-BBD4-6499202D2EA2}" dt="2025-01-27T16:40:57.018" v="524" actId="20577"/>
          <ac:spMkLst>
            <pc:docMk/>
            <pc:sldMk cId="3762161832" sldId="283"/>
            <ac:spMk id="4" creationId="{7C333103-AB41-2370-73FB-74475415EAF2}"/>
          </ac:spMkLst>
        </pc:spChg>
        <pc:spChg chg="add mod">
          <ac:chgData name="Nawrot, Ryan" userId="42ca5a83-0448-42ce-9fcf-35e37ea82dfd" providerId="ADAL" clId="{567D0BF3-8526-4E04-BBD4-6499202D2EA2}" dt="2025-01-27T16:41:22.203" v="559" actId="20577"/>
          <ac:spMkLst>
            <pc:docMk/>
            <pc:sldMk cId="3762161832" sldId="283"/>
            <ac:spMk id="5" creationId="{6923BC7B-2F8B-C3A1-C11E-DBF38A5F0B53}"/>
          </ac:spMkLst>
        </pc:spChg>
        <pc:spChg chg="add mod">
          <ac:chgData name="Nawrot, Ryan" userId="42ca5a83-0448-42ce-9fcf-35e37ea82dfd" providerId="ADAL" clId="{567D0BF3-8526-4E04-BBD4-6499202D2EA2}" dt="2025-01-27T16:43:17.255" v="609" actId="1076"/>
          <ac:spMkLst>
            <pc:docMk/>
            <pc:sldMk cId="3762161832" sldId="283"/>
            <ac:spMk id="6" creationId="{F358BB68-8B79-2D81-6516-127A3C659E52}"/>
          </ac:spMkLst>
        </pc:spChg>
        <pc:spChg chg="add mod">
          <ac:chgData name="Nawrot, Ryan" userId="42ca5a83-0448-42ce-9fcf-35e37ea82dfd" providerId="ADAL" clId="{567D0BF3-8526-4E04-BBD4-6499202D2EA2}" dt="2025-01-27T16:48:29.226" v="628" actId="1076"/>
          <ac:spMkLst>
            <pc:docMk/>
            <pc:sldMk cId="3762161832" sldId="283"/>
            <ac:spMk id="7" creationId="{D4B34D5A-E2FC-15F7-5CEF-08CD28616FA3}"/>
          </ac:spMkLst>
        </pc:spChg>
        <pc:picChg chg="add mod">
          <ac:chgData name="Nawrot, Ryan" userId="42ca5a83-0448-42ce-9fcf-35e37ea82dfd" providerId="ADAL" clId="{567D0BF3-8526-4E04-BBD4-6499202D2EA2}" dt="2025-01-27T16:29:36.692" v="466" actId="1076"/>
          <ac:picMkLst>
            <pc:docMk/>
            <pc:sldMk cId="3762161832" sldId="283"/>
            <ac:picMk id="1026" creationId="{896FB580-CABC-B25C-1AB4-B67CBA6151FA}"/>
          </ac:picMkLst>
        </pc:picChg>
        <pc:cxnChg chg="add">
          <ac:chgData name="Nawrot, Ryan" userId="42ca5a83-0448-42ce-9fcf-35e37ea82dfd" providerId="ADAL" clId="{567D0BF3-8526-4E04-BBD4-6499202D2EA2}" dt="2025-01-27T16:43:46.165" v="610" actId="11529"/>
          <ac:cxnSpMkLst>
            <pc:docMk/>
            <pc:sldMk cId="3762161832" sldId="283"/>
            <ac:cxnSpMk id="9" creationId="{0727B2F4-6730-B511-9412-D1A847F46BC7}"/>
          </ac:cxnSpMkLst>
        </pc:cxnChg>
        <pc:cxnChg chg="add mod">
          <ac:chgData name="Nawrot, Ryan" userId="42ca5a83-0448-42ce-9fcf-35e37ea82dfd" providerId="ADAL" clId="{567D0BF3-8526-4E04-BBD4-6499202D2EA2}" dt="2025-01-27T16:49:04.601" v="633" actId="14100"/>
          <ac:cxnSpMkLst>
            <pc:docMk/>
            <pc:sldMk cId="3762161832" sldId="283"/>
            <ac:cxnSpMk id="11" creationId="{EE7DFA3F-4913-8F94-3698-F7CBD356CAB9}"/>
          </ac:cxnSpMkLst>
        </pc:cxnChg>
        <pc:cxnChg chg="add">
          <ac:chgData name="Nawrot, Ryan" userId="42ca5a83-0448-42ce-9fcf-35e37ea82dfd" providerId="ADAL" clId="{567D0BF3-8526-4E04-BBD4-6499202D2EA2}" dt="2025-01-27T16:44:15.938" v="614" actId="11529"/>
          <ac:cxnSpMkLst>
            <pc:docMk/>
            <pc:sldMk cId="3762161832" sldId="283"/>
            <ac:cxnSpMk id="14" creationId="{750B8969-BB27-51F3-AB03-3EAC017C4D1A}"/>
          </ac:cxnSpMkLst>
        </pc:cxnChg>
        <pc:cxnChg chg="add">
          <ac:chgData name="Nawrot, Ryan" userId="42ca5a83-0448-42ce-9fcf-35e37ea82dfd" providerId="ADAL" clId="{567D0BF3-8526-4E04-BBD4-6499202D2EA2}" dt="2025-01-27T16:44:25.960" v="615" actId="11529"/>
          <ac:cxnSpMkLst>
            <pc:docMk/>
            <pc:sldMk cId="3762161832" sldId="283"/>
            <ac:cxnSpMk id="16" creationId="{BFE1E99A-E004-9221-F512-D0C199D35181}"/>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5549E6B3-30BE-49F7-9AEB-941D6196AF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99D45C-73C5-4DF9-AE24-8A21A67AD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945549-6510-45CB-857A-A85814B05413}"/>
              </a:ext>
            </a:extLst>
          </p:cNvPr>
          <p:cNvSpPr>
            <a:spLocks noGrp="1" noChangeArrowheads="1"/>
          </p:cNvSpPr>
          <p:nvPr>
            <p:ph type="sldNum" sz="quarter" idx="12"/>
          </p:nvPr>
        </p:nvSpPr>
        <p:spPr>
          <a:ln/>
        </p:spPr>
        <p:txBody>
          <a:bodyPr/>
          <a:lstStyle>
            <a:lvl1pPr>
              <a:defRPr/>
            </a:lvl1pPr>
          </a:lstStyle>
          <a:p>
            <a:fld id="{E867D202-49A9-43AF-AC77-8A69E3EF7CF0}" type="slidenum">
              <a:rPr lang="en-US" altLang="en-US"/>
              <a:pPr/>
              <a:t>‹#›</a:t>
            </a:fld>
            <a:endParaRPr lang="en-US" altLang="en-US"/>
          </a:p>
        </p:txBody>
      </p:sp>
    </p:spTree>
    <p:extLst>
      <p:ext uri="{BB962C8B-B14F-4D97-AF65-F5344CB8AC3E}">
        <p14:creationId xmlns:p14="http://schemas.microsoft.com/office/powerpoint/2010/main" val="368915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6FE765-965B-41F7-88C4-FD377097DE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C16420-54DB-47E7-B74F-666229A6F4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1A46CD-5359-4ED7-B6E6-F6F649B8ADF8}"/>
              </a:ext>
            </a:extLst>
          </p:cNvPr>
          <p:cNvSpPr>
            <a:spLocks noGrp="1" noChangeArrowheads="1"/>
          </p:cNvSpPr>
          <p:nvPr>
            <p:ph type="sldNum" sz="quarter" idx="12"/>
          </p:nvPr>
        </p:nvSpPr>
        <p:spPr>
          <a:ln/>
        </p:spPr>
        <p:txBody>
          <a:bodyPr/>
          <a:lstStyle>
            <a:lvl1pPr>
              <a:defRPr/>
            </a:lvl1pPr>
          </a:lstStyle>
          <a:p>
            <a:fld id="{4AA3B5A7-5C18-49BF-98BE-A1A74C0B2876}" type="slidenum">
              <a:rPr lang="en-US" altLang="en-US"/>
              <a:pPr/>
              <a:t>‹#›</a:t>
            </a:fld>
            <a:endParaRPr lang="en-US" altLang="en-US"/>
          </a:p>
        </p:txBody>
      </p:sp>
    </p:spTree>
    <p:extLst>
      <p:ext uri="{BB962C8B-B14F-4D97-AF65-F5344CB8AC3E}">
        <p14:creationId xmlns:p14="http://schemas.microsoft.com/office/powerpoint/2010/main" val="69486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30256B-21F8-4994-95DD-565995D3F4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FF41E4-6DDD-4063-96A1-E7E89097F4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29740E-D4E5-44DF-B01D-1EFDABB4B624}"/>
              </a:ext>
            </a:extLst>
          </p:cNvPr>
          <p:cNvSpPr>
            <a:spLocks noGrp="1" noChangeArrowheads="1"/>
          </p:cNvSpPr>
          <p:nvPr>
            <p:ph type="sldNum" sz="quarter" idx="12"/>
          </p:nvPr>
        </p:nvSpPr>
        <p:spPr>
          <a:ln/>
        </p:spPr>
        <p:txBody>
          <a:bodyPr/>
          <a:lstStyle>
            <a:lvl1pPr>
              <a:defRPr/>
            </a:lvl1pPr>
          </a:lstStyle>
          <a:p>
            <a:fld id="{8633EA9B-DDC9-44F0-B825-83B7A8B61560}" type="slidenum">
              <a:rPr lang="en-US" altLang="en-US"/>
              <a:pPr/>
              <a:t>‹#›</a:t>
            </a:fld>
            <a:endParaRPr lang="en-US" altLang="en-US"/>
          </a:p>
        </p:txBody>
      </p:sp>
    </p:spTree>
    <p:extLst>
      <p:ext uri="{BB962C8B-B14F-4D97-AF65-F5344CB8AC3E}">
        <p14:creationId xmlns:p14="http://schemas.microsoft.com/office/powerpoint/2010/main" val="194462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38A536-5F74-4424-8389-913C5CD942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BD9CE9-483A-430E-922D-CED2B922C1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79DD3D-EA44-4E7C-BD3D-AD91FF4117C3}"/>
              </a:ext>
            </a:extLst>
          </p:cNvPr>
          <p:cNvSpPr>
            <a:spLocks noGrp="1" noChangeArrowheads="1"/>
          </p:cNvSpPr>
          <p:nvPr>
            <p:ph type="sldNum" sz="quarter" idx="12"/>
          </p:nvPr>
        </p:nvSpPr>
        <p:spPr>
          <a:ln/>
        </p:spPr>
        <p:txBody>
          <a:bodyPr/>
          <a:lstStyle>
            <a:lvl1pPr>
              <a:defRPr/>
            </a:lvl1pPr>
          </a:lstStyle>
          <a:p>
            <a:fld id="{8D25B433-825F-4790-8439-97F31CEF9E2E}" type="slidenum">
              <a:rPr lang="en-US" altLang="en-US"/>
              <a:pPr/>
              <a:t>‹#›</a:t>
            </a:fld>
            <a:endParaRPr lang="en-US" altLang="en-US"/>
          </a:p>
        </p:txBody>
      </p:sp>
    </p:spTree>
    <p:extLst>
      <p:ext uri="{BB962C8B-B14F-4D97-AF65-F5344CB8AC3E}">
        <p14:creationId xmlns:p14="http://schemas.microsoft.com/office/powerpoint/2010/main" val="346377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65FB446-9DA0-4902-8906-F072A6B64D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278047-0953-43C6-8CE4-3421B782FE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84DB28-0DC3-4C10-882E-01996DFB06DC}"/>
              </a:ext>
            </a:extLst>
          </p:cNvPr>
          <p:cNvSpPr>
            <a:spLocks noGrp="1" noChangeArrowheads="1"/>
          </p:cNvSpPr>
          <p:nvPr>
            <p:ph type="sldNum" sz="quarter" idx="12"/>
          </p:nvPr>
        </p:nvSpPr>
        <p:spPr>
          <a:ln/>
        </p:spPr>
        <p:txBody>
          <a:bodyPr/>
          <a:lstStyle>
            <a:lvl1pPr>
              <a:defRPr/>
            </a:lvl1pPr>
          </a:lstStyle>
          <a:p>
            <a:fld id="{DD84A167-14A7-46DE-9A38-C6D5A8D0674B}" type="slidenum">
              <a:rPr lang="en-US" altLang="en-US"/>
              <a:pPr/>
              <a:t>‹#›</a:t>
            </a:fld>
            <a:endParaRPr lang="en-US" altLang="en-US"/>
          </a:p>
        </p:txBody>
      </p:sp>
    </p:spTree>
    <p:extLst>
      <p:ext uri="{BB962C8B-B14F-4D97-AF65-F5344CB8AC3E}">
        <p14:creationId xmlns:p14="http://schemas.microsoft.com/office/powerpoint/2010/main" val="338234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B24D83-CE62-4A52-B71A-3D6112AAF7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F10A82-D456-4AEA-B060-EA1D95D35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591C7D-D6B9-4C6A-BF8A-4D7038B1F9DE}"/>
              </a:ext>
            </a:extLst>
          </p:cNvPr>
          <p:cNvSpPr>
            <a:spLocks noGrp="1" noChangeArrowheads="1"/>
          </p:cNvSpPr>
          <p:nvPr>
            <p:ph type="sldNum" sz="quarter" idx="12"/>
          </p:nvPr>
        </p:nvSpPr>
        <p:spPr>
          <a:ln/>
        </p:spPr>
        <p:txBody>
          <a:bodyPr/>
          <a:lstStyle>
            <a:lvl1pPr>
              <a:defRPr/>
            </a:lvl1pPr>
          </a:lstStyle>
          <a:p>
            <a:fld id="{13F88314-D65E-4A56-8101-370D2930CCC4}" type="slidenum">
              <a:rPr lang="en-US" altLang="en-US"/>
              <a:pPr/>
              <a:t>‹#›</a:t>
            </a:fld>
            <a:endParaRPr lang="en-US" altLang="en-US"/>
          </a:p>
        </p:txBody>
      </p:sp>
    </p:spTree>
    <p:extLst>
      <p:ext uri="{BB962C8B-B14F-4D97-AF65-F5344CB8AC3E}">
        <p14:creationId xmlns:p14="http://schemas.microsoft.com/office/powerpoint/2010/main" val="203337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D21C16-22DF-4161-B34B-ACA2618DAC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8AEE36F-0499-4F84-BCC5-9F6AB4F8C2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7148438-417E-4D52-B829-6C671E9B659C}"/>
              </a:ext>
            </a:extLst>
          </p:cNvPr>
          <p:cNvSpPr>
            <a:spLocks noGrp="1" noChangeArrowheads="1"/>
          </p:cNvSpPr>
          <p:nvPr>
            <p:ph type="sldNum" sz="quarter" idx="12"/>
          </p:nvPr>
        </p:nvSpPr>
        <p:spPr>
          <a:ln/>
        </p:spPr>
        <p:txBody>
          <a:bodyPr/>
          <a:lstStyle>
            <a:lvl1pPr>
              <a:defRPr/>
            </a:lvl1pPr>
          </a:lstStyle>
          <a:p>
            <a:fld id="{BDEBFAA3-5A78-4847-80E3-FC31D6E69BB7}" type="slidenum">
              <a:rPr lang="en-US" altLang="en-US"/>
              <a:pPr/>
              <a:t>‹#›</a:t>
            </a:fld>
            <a:endParaRPr lang="en-US" altLang="en-US"/>
          </a:p>
        </p:txBody>
      </p:sp>
    </p:spTree>
    <p:extLst>
      <p:ext uri="{BB962C8B-B14F-4D97-AF65-F5344CB8AC3E}">
        <p14:creationId xmlns:p14="http://schemas.microsoft.com/office/powerpoint/2010/main" val="195859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7A159C4-757F-459A-9973-0BA8AFBE015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04A1C53-AFBB-43CB-BEE9-94BAD8C8DD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FED2CF-F8EA-4819-AE1F-D018A4C841A9}"/>
              </a:ext>
            </a:extLst>
          </p:cNvPr>
          <p:cNvSpPr>
            <a:spLocks noGrp="1" noChangeArrowheads="1"/>
          </p:cNvSpPr>
          <p:nvPr>
            <p:ph type="sldNum" sz="quarter" idx="12"/>
          </p:nvPr>
        </p:nvSpPr>
        <p:spPr>
          <a:ln/>
        </p:spPr>
        <p:txBody>
          <a:bodyPr/>
          <a:lstStyle>
            <a:lvl1pPr>
              <a:defRPr/>
            </a:lvl1pPr>
          </a:lstStyle>
          <a:p>
            <a:fld id="{393262A4-1667-4412-8BB7-34BAB794CB8E}" type="slidenum">
              <a:rPr lang="en-US" altLang="en-US"/>
              <a:pPr/>
              <a:t>‹#›</a:t>
            </a:fld>
            <a:endParaRPr lang="en-US" altLang="en-US"/>
          </a:p>
        </p:txBody>
      </p:sp>
    </p:spTree>
    <p:extLst>
      <p:ext uri="{BB962C8B-B14F-4D97-AF65-F5344CB8AC3E}">
        <p14:creationId xmlns:p14="http://schemas.microsoft.com/office/powerpoint/2010/main" val="154692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E82EBB-E461-49F4-BBDA-305EF49F6B5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EE1DBB3-DA4F-43F3-B612-49D3B4DEBD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98FE8E2-FD91-4F8F-834B-783414BC78B1}"/>
              </a:ext>
            </a:extLst>
          </p:cNvPr>
          <p:cNvSpPr>
            <a:spLocks noGrp="1" noChangeArrowheads="1"/>
          </p:cNvSpPr>
          <p:nvPr>
            <p:ph type="sldNum" sz="quarter" idx="12"/>
          </p:nvPr>
        </p:nvSpPr>
        <p:spPr>
          <a:ln/>
        </p:spPr>
        <p:txBody>
          <a:bodyPr/>
          <a:lstStyle>
            <a:lvl1pPr>
              <a:defRPr/>
            </a:lvl1pPr>
          </a:lstStyle>
          <a:p>
            <a:fld id="{C504F307-CBC6-4C35-908C-54733702294B}" type="slidenum">
              <a:rPr lang="en-US" altLang="en-US"/>
              <a:pPr/>
              <a:t>‹#›</a:t>
            </a:fld>
            <a:endParaRPr lang="en-US" altLang="en-US"/>
          </a:p>
        </p:txBody>
      </p:sp>
    </p:spTree>
    <p:extLst>
      <p:ext uri="{BB962C8B-B14F-4D97-AF65-F5344CB8AC3E}">
        <p14:creationId xmlns:p14="http://schemas.microsoft.com/office/powerpoint/2010/main" val="71508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CCA458-9820-4850-B428-596B627740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BAD8AC-13FA-40E4-AC8A-C6593524B9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2F7B42-C1F3-48CF-87A2-15C3366D5B46}"/>
              </a:ext>
            </a:extLst>
          </p:cNvPr>
          <p:cNvSpPr>
            <a:spLocks noGrp="1" noChangeArrowheads="1"/>
          </p:cNvSpPr>
          <p:nvPr>
            <p:ph type="sldNum" sz="quarter" idx="12"/>
          </p:nvPr>
        </p:nvSpPr>
        <p:spPr>
          <a:ln/>
        </p:spPr>
        <p:txBody>
          <a:bodyPr/>
          <a:lstStyle>
            <a:lvl1pPr>
              <a:defRPr/>
            </a:lvl1pPr>
          </a:lstStyle>
          <a:p>
            <a:fld id="{61B55E8A-057C-4B86-9E75-3057DD2B035E}" type="slidenum">
              <a:rPr lang="en-US" altLang="en-US"/>
              <a:pPr/>
              <a:t>‹#›</a:t>
            </a:fld>
            <a:endParaRPr lang="en-US" altLang="en-US"/>
          </a:p>
        </p:txBody>
      </p:sp>
    </p:spTree>
    <p:extLst>
      <p:ext uri="{BB962C8B-B14F-4D97-AF65-F5344CB8AC3E}">
        <p14:creationId xmlns:p14="http://schemas.microsoft.com/office/powerpoint/2010/main" val="329946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1800B4B-B44F-4D12-8DF0-A9D66F38D6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066E82-C995-414B-B88A-74BA48CA7C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A3A7FF-091E-4B0D-AF70-93D2C9CE6B7E}"/>
              </a:ext>
            </a:extLst>
          </p:cNvPr>
          <p:cNvSpPr>
            <a:spLocks noGrp="1" noChangeArrowheads="1"/>
          </p:cNvSpPr>
          <p:nvPr>
            <p:ph type="sldNum" sz="quarter" idx="12"/>
          </p:nvPr>
        </p:nvSpPr>
        <p:spPr>
          <a:ln/>
        </p:spPr>
        <p:txBody>
          <a:bodyPr/>
          <a:lstStyle>
            <a:lvl1pPr>
              <a:defRPr/>
            </a:lvl1pPr>
          </a:lstStyle>
          <a:p>
            <a:fld id="{A9A3E88D-88BE-4DB4-A223-F1F1769DB31F}" type="slidenum">
              <a:rPr lang="en-US" altLang="en-US"/>
              <a:pPr/>
              <a:t>‹#›</a:t>
            </a:fld>
            <a:endParaRPr lang="en-US" altLang="en-US"/>
          </a:p>
        </p:txBody>
      </p:sp>
    </p:spTree>
    <p:extLst>
      <p:ext uri="{BB962C8B-B14F-4D97-AF65-F5344CB8AC3E}">
        <p14:creationId xmlns:p14="http://schemas.microsoft.com/office/powerpoint/2010/main" val="366707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336AC57-33E9-4909-89DA-AFD1BA97E82C}"/>
              </a:ext>
            </a:extLst>
          </p:cNvPr>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a:extLst>
              <a:ext uri="{FF2B5EF4-FFF2-40B4-BE49-F238E27FC236}">
                <a16:creationId xmlns:a16="http://schemas.microsoft.com/office/drawing/2014/main" id="{2FC7E155-EBA1-499B-A2DA-4E5988083FF2}"/>
              </a:ext>
            </a:extLst>
          </p:cNvPr>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a:extLst>
              <a:ext uri="{FF2B5EF4-FFF2-40B4-BE49-F238E27FC236}">
                <a16:creationId xmlns:a16="http://schemas.microsoft.com/office/drawing/2014/main" id="{76259083-4A2C-4FF0-8437-B76A3147E17F}"/>
              </a:ext>
            </a:extLst>
          </p:cNvPr>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4101" name="Rectangle 5">
            <a:extLst>
              <a:ext uri="{FF2B5EF4-FFF2-40B4-BE49-F238E27FC236}">
                <a16:creationId xmlns:a16="http://schemas.microsoft.com/office/drawing/2014/main" id="{22A8BFA3-D566-44F6-879D-D327D69CA06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4102" name="Rectangle 6">
            <a:extLst>
              <a:ext uri="{FF2B5EF4-FFF2-40B4-BE49-F238E27FC236}">
                <a16:creationId xmlns:a16="http://schemas.microsoft.com/office/drawing/2014/main" id="{ACC4CF44-8876-4F31-ABBA-154FABC3B66B}"/>
              </a:ext>
            </a:extLst>
          </p:cNvPr>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021590AB-5ED6-4733-AE46-E5556E0EBEE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kidshealth.org/teen/your_mind/mental_health/ptsd.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amh.ca/en/driving-change/the-crisis-is-real" TargetMode="External"/><Relationship Id="rId2" Type="http://schemas.openxmlformats.org/officeDocument/2006/relationships/hyperlink" Target="https://www.camh.ca/en/health-info/mental-health-101"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helenjarvis-aromatherapy.co.uk/stresstes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34E8AFF-2833-4DAA-AB0E-AE42A41AB2C8}"/>
              </a:ext>
            </a:extLst>
          </p:cNvPr>
          <p:cNvSpPr>
            <a:spLocks noGrp="1" noRot="1" noChangeArrowheads="1"/>
          </p:cNvSpPr>
          <p:nvPr>
            <p:ph type="ctrTitle"/>
          </p:nvPr>
        </p:nvSpPr>
        <p:spPr/>
        <p:txBody>
          <a:bodyPr/>
          <a:lstStyle/>
          <a:p>
            <a:pPr eaLnBrk="1" hangingPunct="1">
              <a:defRPr/>
            </a:pPr>
            <a:r>
              <a:rPr lang="en-US" sz="9600" u="sng">
                <a:latin typeface="Boca Raton ICG" pitchFamily="2" charset="0"/>
              </a:rPr>
              <a:t>Stress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E7F4178-C0D0-4E8C-99D9-2128D5264000}"/>
              </a:ext>
            </a:extLst>
          </p:cNvPr>
          <p:cNvSpPr>
            <a:spLocks noGrp="1" noRot="1" noChangeArrowheads="1"/>
          </p:cNvSpPr>
          <p:nvPr>
            <p:ph type="title"/>
          </p:nvPr>
        </p:nvSpPr>
        <p:spPr/>
        <p:txBody>
          <a:bodyPr/>
          <a:lstStyle/>
          <a:p>
            <a:pPr eaLnBrk="1" hangingPunct="1">
              <a:defRPr/>
            </a:pPr>
            <a:r>
              <a:rPr lang="en-US" u="sng" dirty="0"/>
              <a:t>Social Stressors</a:t>
            </a:r>
          </a:p>
        </p:txBody>
      </p:sp>
      <p:sp>
        <p:nvSpPr>
          <p:cNvPr id="10243" name="Rectangle 3">
            <a:extLst>
              <a:ext uri="{FF2B5EF4-FFF2-40B4-BE49-F238E27FC236}">
                <a16:creationId xmlns:a16="http://schemas.microsoft.com/office/drawing/2014/main" id="{C51E047B-2356-45E7-AA5B-BFACBB2345A8}"/>
              </a:ext>
            </a:extLst>
          </p:cNvPr>
          <p:cNvSpPr>
            <a:spLocks noGrp="1" noRot="1" noChangeArrowheads="1"/>
          </p:cNvSpPr>
          <p:nvPr>
            <p:ph type="body" idx="1"/>
          </p:nvPr>
        </p:nvSpPr>
        <p:spPr/>
        <p:txBody>
          <a:bodyPr/>
          <a:lstStyle/>
          <a:p>
            <a:pPr eaLnBrk="1" hangingPunct="1">
              <a:defRPr/>
            </a:pPr>
            <a:r>
              <a:rPr lang="en-US" b="1" dirty="0">
                <a:solidFill>
                  <a:schemeClr val="hlink"/>
                </a:solidFill>
              </a:rPr>
              <a:t>Parents - Perfectionist</a:t>
            </a:r>
          </a:p>
          <a:p>
            <a:pPr eaLnBrk="1" hangingPunct="1">
              <a:defRPr/>
            </a:pPr>
            <a:r>
              <a:rPr lang="en-US" b="1" dirty="0">
                <a:solidFill>
                  <a:schemeClr val="hlink"/>
                </a:solidFill>
              </a:rPr>
              <a:t>Friends</a:t>
            </a:r>
          </a:p>
          <a:p>
            <a:pPr eaLnBrk="1" hangingPunct="1">
              <a:defRPr/>
            </a:pPr>
            <a:r>
              <a:rPr lang="en-US" b="1" dirty="0">
                <a:solidFill>
                  <a:schemeClr val="hlink"/>
                </a:solidFill>
              </a:rPr>
              <a:t>Teachers</a:t>
            </a:r>
          </a:p>
          <a:p>
            <a:pPr eaLnBrk="1" hangingPunct="1">
              <a:defRPr/>
            </a:pPr>
            <a:r>
              <a:rPr lang="en-US" b="1" dirty="0">
                <a:solidFill>
                  <a:schemeClr val="hlink"/>
                </a:solidFill>
              </a:rPr>
              <a:t>Administrators</a:t>
            </a:r>
          </a:p>
          <a:p>
            <a:pPr eaLnBrk="1" hangingPunct="1">
              <a:defRPr/>
            </a:pPr>
            <a:r>
              <a:rPr lang="en-US" b="1" dirty="0">
                <a:solidFill>
                  <a:schemeClr val="hlink"/>
                </a:solidFill>
              </a:rPr>
              <a:t>Boss</a:t>
            </a:r>
          </a:p>
          <a:p>
            <a:pPr eaLnBrk="1" hangingPunct="1">
              <a:defRPr/>
            </a:pPr>
            <a:r>
              <a:rPr lang="en-US" b="1" dirty="0">
                <a:solidFill>
                  <a:schemeClr val="hlink"/>
                </a:solidFill>
              </a:rPr>
              <a:t>Significant others</a:t>
            </a:r>
          </a:p>
          <a:p>
            <a:pPr eaLnBrk="1" hangingPunct="1">
              <a:defRPr/>
            </a:pPr>
            <a:r>
              <a:rPr lang="en-US" b="1" dirty="0">
                <a:solidFill>
                  <a:schemeClr val="hlink"/>
                </a:solidFill>
              </a:rPr>
              <a:t>Neighbors</a:t>
            </a:r>
          </a:p>
          <a:p>
            <a:pPr eaLnBrk="1" hangingPunct="1">
              <a:defRPr/>
            </a:pPr>
            <a:r>
              <a:rPr lang="en-US" b="1" dirty="0">
                <a:solidFill>
                  <a:schemeClr val="hlink"/>
                </a:solidFill>
              </a:rPr>
              <a:t>Relatives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7299E21-0777-4614-A1B5-393F7DF32365}"/>
              </a:ext>
            </a:extLst>
          </p:cNvPr>
          <p:cNvSpPr>
            <a:spLocks noGrp="1" noRot="1" noChangeArrowheads="1"/>
          </p:cNvSpPr>
          <p:nvPr>
            <p:ph type="title"/>
          </p:nvPr>
        </p:nvSpPr>
        <p:spPr/>
        <p:txBody>
          <a:bodyPr/>
          <a:lstStyle/>
          <a:p>
            <a:pPr eaLnBrk="1" hangingPunct="1">
              <a:defRPr/>
            </a:pPr>
            <a:r>
              <a:rPr lang="en-US" u="sng">
                <a:solidFill>
                  <a:schemeClr val="hlink"/>
                </a:solidFill>
              </a:rPr>
              <a:t>Types of Stress</a:t>
            </a:r>
          </a:p>
        </p:txBody>
      </p:sp>
      <p:sp>
        <p:nvSpPr>
          <p:cNvPr id="11267" name="Rectangle 3">
            <a:extLst>
              <a:ext uri="{FF2B5EF4-FFF2-40B4-BE49-F238E27FC236}">
                <a16:creationId xmlns:a16="http://schemas.microsoft.com/office/drawing/2014/main" id="{FC2D0841-9DF8-4537-B2FB-90731CBE49A9}"/>
              </a:ext>
            </a:extLst>
          </p:cNvPr>
          <p:cNvSpPr>
            <a:spLocks noGrp="1" noRot="1" noChangeArrowheads="1"/>
          </p:cNvSpPr>
          <p:nvPr>
            <p:ph type="body" idx="1"/>
          </p:nvPr>
        </p:nvSpPr>
        <p:spPr/>
        <p:txBody>
          <a:bodyPr/>
          <a:lstStyle/>
          <a:p>
            <a:pPr eaLnBrk="1" hangingPunct="1">
              <a:defRPr/>
            </a:pPr>
            <a:r>
              <a:rPr lang="en-US" b="1" dirty="0">
                <a:solidFill>
                  <a:schemeClr val="accent2"/>
                </a:solidFill>
              </a:rPr>
              <a:t>Positive</a:t>
            </a:r>
          </a:p>
          <a:p>
            <a:pPr lvl="1" eaLnBrk="1" hangingPunct="1">
              <a:defRPr/>
            </a:pPr>
            <a:r>
              <a:rPr lang="en-US" b="1" dirty="0">
                <a:solidFill>
                  <a:schemeClr val="accent2"/>
                </a:solidFill>
              </a:rPr>
              <a:t> small amounts of stress can help a person and give them a drive, slightly stimulating the CNS</a:t>
            </a:r>
          </a:p>
          <a:p>
            <a:pPr eaLnBrk="1" hangingPunct="1">
              <a:defRPr/>
            </a:pPr>
            <a:r>
              <a:rPr lang="en-US" b="1" dirty="0">
                <a:solidFill>
                  <a:schemeClr val="accent2"/>
                </a:solidFill>
              </a:rPr>
              <a:t>Negative</a:t>
            </a:r>
          </a:p>
          <a:p>
            <a:pPr lvl="1" eaLnBrk="1" hangingPunct="1">
              <a:defRPr/>
            </a:pPr>
            <a:r>
              <a:rPr lang="en-US" b="1" dirty="0">
                <a:solidFill>
                  <a:schemeClr val="accent2"/>
                </a:solidFill>
              </a:rPr>
              <a:t> large amounts of stress can have negative effects and may cause a person to “throw in the towel”  Over stimulation of CNS</a:t>
            </a:r>
          </a:p>
          <a:p>
            <a:pPr lvl="1" eaLnBrk="1" hangingPunct="1">
              <a:defRPr/>
            </a:pPr>
            <a:endParaRPr lang="en-US" b="1" dirty="0">
              <a:solidFill>
                <a:schemeClr val="accent2"/>
              </a:solidFill>
            </a:endParaRPr>
          </a:p>
          <a:p>
            <a:pPr lvl="1" eaLnBrk="1" hangingPunct="1">
              <a:defRPr/>
            </a:pPr>
            <a:r>
              <a:rPr lang="en-US" b="1" dirty="0">
                <a:solidFill>
                  <a:schemeClr val="accent2"/>
                </a:solidFill>
              </a:rPr>
              <a:t>Ex: large amts of food, tougher to swallow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E39B-691C-DA31-4A33-0744DF099CC7}"/>
              </a:ext>
            </a:extLst>
          </p:cNvPr>
          <p:cNvSpPr>
            <a:spLocks noGrp="1"/>
          </p:cNvSpPr>
          <p:nvPr>
            <p:ph type="title"/>
          </p:nvPr>
        </p:nvSpPr>
        <p:spPr/>
        <p:txBody>
          <a:bodyPr/>
          <a:lstStyle/>
          <a:p>
            <a:r>
              <a:rPr lang="en-US" dirty="0"/>
              <a:t>What does this picture say?</a:t>
            </a:r>
          </a:p>
        </p:txBody>
      </p:sp>
      <p:pic>
        <p:nvPicPr>
          <p:cNvPr id="1026" name="Picture 2" descr="Marketing - More Than Just the Tip of the Iceberg: - SAP Community">
            <a:extLst>
              <a:ext uri="{FF2B5EF4-FFF2-40B4-BE49-F238E27FC236}">
                <a16:creationId xmlns:a16="http://schemas.microsoft.com/office/drawing/2014/main" id="{896FB580-CABC-B25C-1AB4-B67CBA6151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554163"/>
            <a:ext cx="5403875" cy="53235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333103-AB41-2370-73FB-74475415EAF2}"/>
              </a:ext>
            </a:extLst>
          </p:cNvPr>
          <p:cNvSpPr txBox="1"/>
          <p:nvPr/>
        </p:nvSpPr>
        <p:spPr>
          <a:xfrm>
            <a:off x="152400" y="1828800"/>
            <a:ext cx="1524000" cy="923330"/>
          </a:xfrm>
          <a:prstGeom prst="rect">
            <a:avLst/>
          </a:prstGeom>
          <a:noFill/>
        </p:spPr>
        <p:txBody>
          <a:bodyPr wrap="square" rtlCol="0">
            <a:spAutoFit/>
          </a:bodyPr>
          <a:lstStyle/>
          <a:p>
            <a:r>
              <a:rPr lang="en-US" dirty="0"/>
              <a:t>What is known and we can see</a:t>
            </a:r>
          </a:p>
        </p:txBody>
      </p:sp>
      <p:sp>
        <p:nvSpPr>
          <p:cNvPr id="5" name="TextBox 4">
            <a:extLst>
              <a:ext uri="{FF2B5EF4-FFF2-40B4-BE49-F238E27FC236}">
                <a16:creationId xmlns:a16="http://schemas.microsoft.com/office/drawing/2014/main" id="{6923BC7B-2F8B-C3A1-C11E-DBF38A5F0B53}"/>
              </a:ext>
            </a:extLst>
          </p:cNvPr>
          <p:cNvSpPr txBox="1"/>
          <p:nvPr/>
        </p:nvSpPr>
        <p:spPr>
          <a:xfrm>
            <a:off x="301625" y="4114800"/>
            <a:ext cx="1450975" cy="1200329"/>
          </a:xfrm>
          <a:prstGeom prst="rect">
            <a:avLst/>
          </a:prstGeom>
          <a:noFill/>
        </p:spPr>
        <p:txBody>
          <a:bodyPr wrap="square" rtlCol="0">
            <a:spAutoFit/>
          </a:bodyPr>
          <a:lstStyle/>
          <a:p>
            <a:r>
              <a:rPr lang="en-US" dirty="0"/>
              <a:t>What is unknown and we can not see</a:t>
            </a:r>
          </a:p>
        </p:txBody>
      </p:sp>
      <p:sp>
        <p:nvSpPr>
          <p:cNvPr id="6" name="TextBox 5">
            <a:extLst>
              <a:ext uri="{FF2B5EF4-FFF2-40B4-BE49-F238E27FC236}">
                <a16:creationId xmlns:a16="http://schemas.microsoft.com/office/drawing/2014/main" id="{F358BB68-8B79-2D81-6516-127A3C659E52}"/>
              </a:ext>
            </a:extLst>
          </p:cNvPr>
          <p:cNvSpPr txBox="1"/>
          <p:nvPr/>
        </p:nvSpPr>
        <p:spPr>
          <a:xfrm>
            <a:off x="7408753" y="1816729"/>
            <a:ext cx="1600200" cy="646331"/>
          </a:xfrm>
          <a:prstGeom prst="rect">
            <a:avLst/>
          </a:prstGeom>
          <a:noFill/>
        </p:spPr>
        <p:txBody>
          <a:bodyPr wrap="square" rtlCol="0">
            <a:spAutoFit/>
          </a:bodyPr>
          <a:lstStyle/>
          <a:p>
            <a:r>
              <a:rPr lang="en-US" dirty="0"/>
              <a:t>Anger &amp; Frustration</a:t>
            </a:r>
          </a:p>
        </p:txBody>
      </p:sp>
      <p:sp>
        <p:nvSpPr>
          <p:cNvPr id="7" name="TextBox 6">
            <a:extLst>
              <a:ext uri="{FF2B5EF4-FFF2-40B4-BE49-F238E27FC236}">
                <a16:creationId xmlns:a16="http://schemas.microsoft.com/office/drawing/2014/main" id="{D4B34D5A-E2FC-15F7-5CEF-08CD28616FA3}"/>
              </a:ext>
            </a:extLst>
          </p:cNvPr>
          <p:cNvSpPr txBox="1"/>
          <p:nvPr/>
        </p:nvSpPr>
        <p:spPr>
          <a:xfrm>
            <a:off x="7401208" y="4114800"/>
            <a:ext cx="1371600" cy="646331"/>
          </a:xfrm>
          <a:prstGeom prst="rect">
            <a:avLst/>
          </a:prstGeom>
          <a:noFill/>
        </p:spPr>
        <p:txBody>
          <a:bodyPr wrap="square" rtlCol="0">
            <a:spAutoFit/>
          </a:bodyPr>
          <a:lstStyle/>
          <a:p>
            <a:r>
              <a:rPr lang="en-US" dirty="0"/>
              <a:t>Childhood trauma </a:t>
            </a:r>
          </a:p>
        </p:txBody>
      </p:sp>
      <p:cxnSp>
        <p:nvCxnSpPr>
          <p:cNvPr id="9" name="Straight Arrow Connector 8">
            <a:extLst>
              <a:ext uri="{FF2B5EF4-FFF2-40B4-BE49-F238E27FC236}">
                <a16:creationId xmlns:a16="http://schemas.microsoft.com/office/drawing/2014/main" id="{0727B2F4-6730-B511-9412-D1A847F46BC7}"/>
              </a:ext>
            </a:extLst>
          </p:cNvPr>
          <p:cNvCxnSpPr/>
          <p:nvPr/>
        </p:nvCxnSpPr>
        <p:spPr bwMode="auto">
          <a:xfrm>
            <a:off x="1752600" y="2290465"/>
            <a:ext cx="1752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EE7DFA3F-4913-8F94-3698-F7CBD356CAB9}"/>
              </a:ext>
            </a:extLst>
          </p:cNvPr>
          <p:cNvCxnSpPr>
            <a:cxnSpLocks/>
          </p:cNvCxnSpPr>
          <p:nvPr/>
        </p:nvCxnSpPr>
        <p:spPr bwMode="auto">
          <a:xfrm flipH="1">
            <a:off x="5486400" y="2057400"/>
            <a:ext cx="167007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750B8969-BB27-51F3-AB03-3EAC017C4D1A}"/>
              </a:ext>
            </a:extLst>
          </p:cNvPr>
          <p:cNvCxnSpPr/>
          <p:nvPr/>
        </p:nvCxnSpPr>
        <p:spPr bwMode="auto">
          <a:xfrm>
            <a:off x="1752600" y="4761131"/>
            <a:ext cx="838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BFE1E99A-E004-9221-F512-D0C199D35181}"/>
              </a:ext>
            </a:extLst>
          </p:cNvPr>
          <p:cNvCxnSpPr/>
          <p:nvPr/>
        </p:nvCxnSpPr>
        <p:spPr bwMode="auto">
          <a:xfrm flipH="1">
            <a:off x="6286500" y="4437965"/>
            <a:ext cx="86997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76216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General Categories:</a:t>
            </a:r>
          </a:p>
        </p:txBody>
      </p:sp>
      <p:sp>
        <p:nvSpPr>
          <p:cNvPr id="3" name="Content Placeholder 2"/>
          <p:cNvSpPr>
            <a:spLocks noGrp="1"/>
          </p:cNvSpPr>
          <p:nvPr>
            <p:ph idx="1"/>
          </p:nvPr>
        </p:nvSpPr>
        <p:spPr/>
        <p:txBody>
          <a:bodyPr/>
          <a:lstStyle/>
          <a:p>
            <a:r>
              <a:rPr lang="en-US" dirty="0"/>
              <a:t>Major life changes</a:t>
            </a:r>
          </a:p>
          <a:p>
            <a:pPr lvl="1"/>
            <a:r>
              <a:rPr lang="en-US" dirty="0"/>
              <a:t>Changing schools, passing of a loved one</a:t>
            </a:r>
          </a:p>
          <a:p>
            <a:r>
              <a:rPr lang="en-US" dirty="0"/>
              <a:t>Catastrophes</a:t>
            </a:r>
          </a:p>
          <a:p>
            <a:pPr lvl="1"/>
            <a:r>
              <a:rPr lang="en-US" dirty="0"/>
              <a:t>Natural disasters, terrorism</a:t>
            </a:r>
          </a:p>
          <a:p>
            <a:r>
              <a:rPr lang="en-US" dirty="0"/>
              <a:t>Everyday problems</a:t>
            </a:r>
          </a:p>
          <a:p>
            <a:pPr lvl="1"/>
            <a:r>
              <a:rPr lang="en-US" dirty="0"/>
              <a:t>Mentioned before</a:t>
            </a:r>
          </a:p>
          <a:p>
            <a:r>
              <a:rPr lang="en-US" dirty="0"/>
              <a:t>Environmental</a:t>
            </a:r>
          </a:p>
          <a:p>
            <a:pPr lvl="1"/>
            <a:r>
              <a:rPr lang="en-US" dirty="0"/>
              <a:t>Ice in the driveway, extreme heat</a:t>
            </a:r>
          </a:p>
        </p:txBody>
      </p:sp>
    </p:spTree>
    <p:extLst>
      <p:ext uri="{BB962C8B-B14F-4D97-AF65-F5344CB8AC3E}">
        <p14:creationId xmlns:p14="http://schemas.microsoft.com/office/powerpoint/2010/main" val="396377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Activity</a:t>
            </a:r>
          </a:p>
        </p:txBody>
      </p:sp>
      <p:sp>
        <p:nvSpPr>
          <p:cNvPr id="3" name="Content Placeholder 2"/>
          <p:cNvSpPr>
            <a:spLocks noGrp="1"/>
          </p:cNvSpPr>
          <p:nvPr>
            <p:ph idx="1"/>
          </p:nvPr>
        </p:nvSpPr>
        <p:spPr/>
        <p:txBody>
          <a:bodyPr/>
          <a:lstStyle/>
          <a:p>
            <a:r>
              <a:rPr lang="en-US" dirty="0"/>
              <a:t>Every student: write down in your notebook, three personal examples under each of the categories:</a:t>
            </a:r>
          </a:p>
          <a:p>
            <a:pPr lvl="1"/>
            <a:r>
              <a:rPr lang="en-US" sz="2000" dirty="0"/>
              <a:t>Major life changes</a:t>
            </a:r>
          </a:p>
          <a:p>
            <a:pPr lvl="1"/>
            <a:r>
              <a:rPr lang="en-US" sz="2000" dirty="0"/>
              <a:t>Catastrophes</a:t>
            </a:r>
          </a:p>
          <a:p>
            <a:pPr lvl="1"/>
            <a:r>
              <a:rPr lang="en-US" sz="2000" dirty="0"/>
              <a:t>Everyday problems</a:t>
            </a:r>
          </a:p>
          <a:p>
            <a:pPr lvl="1"/>
            <a:r>
              <a:rPr lang="en-US" sz="2000" dirty="0"/>
              <a:t>Environmental</a:t>
            </a:r>
          </a:p>
        </p:txBody>
      </p:sp>
    </p:spTree>
    <p:extLst>
      <p:ext uri="{BB962C8B-B14F-4D97-AF65-F5344CB8AC3E}">
        <p14:creationId xmlns:p14="http://schemas.microsoft.com/office/powerpoint/2010/main" val="3133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CCC9D5A-8FE5-4671-8F41-0A98881A612A}"/>
              </a:ext>
            </a:extLst>
          </p:cNvPr>
          <p:cNvSpPr>
            <a:spLocks noGrp="1" noRot="1" noChangeArrowheads="1"/>
          </p:cNvSpPr>
          <p:nvPr>
            <p:ph type="title"/>
          </p:nvPr>
        </p:nvSpPr>
        <p:spPr/>
        <p:txBody>
          <a:bodyPr/>
          <a:lstStyle/>
          <a:p>
            <a:pPr eaLnBrk="1" hangingPunct="1">
              <a:defRPr/>
            </a:pPr>
            <a:r>
              <a:rPr lang="en-US" u="sng">
                <a:solidFill>
                  <a:schemeClr val="hlink"/>
                </a:solidFill>
                <a:cs typeface="Times New Roman" pitchFamily="18" charset="0"/>
              </a:rPr>
              <a:t>Stress and the Body</a:t>
            </a:r>
            <a:r>
              <a:rPr lang="en-US">
                <a:solidFill>
                  <a:schemeClr val="hlink"/>
                </a:solidFill>
              </a:rPr>
              <a:t> </a:t>
            </a:r>
          </a:p>
        </p:txBody>
      </p:sp>
      <p:sp>
        <p:nvSpPr>
          <p:cNvPr id="12291" name="Rectangle 3">
            <a:extLst>
              <a:ext uri="{FF2B5EF4-FFF2-40B4-BE49-F238E27FC236}">
                <a16:creationId xmlns:a16="http://schemas.microsoft.com/office/drawing/2014/main" id="{92E56392-916A-4BF7-BE91-BAD2C149D4A8}"/>
              </a:ext>
            </a:extLst>
          </p:cNvPr>
          <p:cNvSpPr>
            <a:spLocks noGrp="1" noRot="1" noChangeArrowheads="1"/>
          </p:cNvSpPr>
          <p:nvPr>
            <p:ph type="body" idx="1"/>
          </p:nvPr>
        </p:nvSpPr>
        <p:spPr/>
        <p:txBody>
          <a:bodyPr/>
          <a:lstStyle/>
          <a:p>
            <a:pPr eaLnBrk="1" hangingPunct="1">
              <a:defRPr/>
            </a:pPr>
            <a:r>
              <a:rPr lang="en-US" b="1" dirty="0">
                <a:solidFill>
                  <a:schemeClr val="tx2"/>
                </a:solidFill>
                <a:cs typeface="Times New Roman" pitchFamily="18" charset="0"/>
              </a:rPr>
              <a:t>Hearing ability increased</a:t>
            </a:r>
            <a:r>
              <a:rPr lang="en-US" b="1" dirty="0">
                <a:solidFill>
                  <a:schemeClr val="tx2"/>
                </a:solidFill>
              </a:rPr>
              <a:t> </a:t>
            </a:r>
          </a:p>
          <a:p>
            <a:pPr eaLnBrk="1" hangingPunct="1">
              <a:defRPr/>
            </a:pPr>
            <a:r>
              <a:rPr lang="en-US" b="1" dirty="0">
                <a:solidFill>
                  <a:schemeClr val="tx2"/>
                </a:solidFill>
                <a:cs typeface="Times New Roman" pitchFamily="18" charset="0"/>
              </a:rPr>
              <a:t>Blood clot ability increased</a:t>
            </a:r>
          </a:p>
          <a:p>
            <a:pPr eaLnBrk="1" hangingPunct="1">
              <a:defRPr/>
            </a:pPr>
            <a:r>
              <a:rPr lang="en-US" b="1" dirty="0">
                <a:solidFill>
                  <a:schemeClr val="tx2"/>
                </a:solidFill>
                <a:cs typeface="Times New Roman" pitchFamily="18" charset="0"/>
              </a:rPr>
              <a:t>Adrenaline released – Fight or flight</a:t>
            </a:r>
          </a:p>
          <a:p>
            <a:pPr eaLnBrk="1" hangingPunct="1">
              <a:defRPr/>
            </a:pPr>
            <a:r>
              <a:rPr lang="en-US" b="1" dirty="0">
                <a:solidFill>
                  <a:schemeClr val="tx2"/>
                </a:solidFill>
                <a:cs typeface="Times New Roman" pitchFamily="18" charset="0"/>
              </a:rPr>
              <a:t>Urine production decreases</a:t>
            </a:r>
          </a:p>
          <a:p>
            <a:pPr eaLnBrk="1" hangingPunct="1">
              <a:defRPr/>
            </a:pPr>
            <a:r>
              <a:rPr lang="en-US" b="1" dirty="0">
                <a:solidFill>
                  <a:schemeClr val="tx2"/>
                </a:solidFill>
                <a:cs typeface="Times New Roman" pitchFamily="18" charset="0"/>
              </a:rPr>
              <a:t>Muscle Tension – stomach aches</a:t>
            </a:r>
          </a:p>
          <a:p>
            <a:pPr eaLnBrk="1" hangingPunct="1">
              <a:defRPr/>
            </a:pPr>
            <a:r>
              <a:rPr lang="en-US" b="1" dirty="0">
                <a:solidFill>
                  <a:schemeClr val="tx2"/>
                </a:solidFill>
                <a:cs typeface="Times New Roman" pitchFamily="18" charset="0"/>
              </a:rPr>
              <a:t>Sweat</a:t>
            </a:r>
          </a:p>
          <a:p>
            <a:pPr eaLnBrk="1" hangingPunct="1">
              <a:defRPr/>
            </a:pPr>
            <a:r>
              <a:rPr lang="en-US" b="1" dirty="0">
                <a:solidFill>
                  <a:schemeClr val="tx2"/>
                </a:solidFill>
                <a:cs typeface="Times New Roman" pitchFamily="18" charset="0"/>
              </a:rPr>
              <a:t>Breathing - asthma</a:t>
            </a:r>
            <a:endParaRPr lang="en-US" b="1"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C970587-56E1-47FD-AF48-2FCF86F68569}"/>
              </a:ext>
            </a:extLst>
          </p:cNvPr>
          <p:cNvSpPr>
            <a:spLocks noGrp="1" noRot="1" noChangeArrowheads="1"/>
          </p:cNvSpPr>
          <p:nvPr>
            <p:ph type="title"/>
          </p:nvPr>
        </p:nvSpPr>
        <p:spPr/>
        <p:txBody>
          <a:bodyPr/>
          <a:lstStyle/>
          <a:p>
            <a:pPr eaLnBrk="1" hangingPunct="1">
              <a:defRPr/>
            </a:pPr>
            <a:r>
              <a:rPr lang="en-US" u="sng">
                <a:solidFill>
                  <a:schemeClr val="hlink"/>
                </a:solidFill>
                <a:cs typeface="Times New Roman" pitchFamily="18" charset="0"/>
              </a:rPr>
              <a:t>Stress/Illness</a:t>
            </a:r>
            <a:r>
              <a:rPr lang="en-US" u="sng">
                <a:solidFill>
                  <a:schemeClr val="hlink"/>
                </a:solidFill>
              </a:rPr>
              <a:t> </a:t>
            </a:r>
          </a:p>
        </p:txBody>
      </p:sp>
      <p:sp>
        <p:nvSpPr>
          <p:cNvPr id="13315" name="Rectangle 3">
            <a:extLst>
              <a:ext uri="{FF2B5EF4-FFF2-40B4-BE49-F238E27FC236}">
                <a16:creationId xmlns:a16="http://schemas.microsoft.com/office/drawing/2014/main" id="{FD76CE15-D90D-4171-804B-1178B4576D0A}"/>
              </a:ext>
            </a:extLst>
          </p:cNvPr>
          <p:cNvSpPr>
            <a:spLocks noGrp="1" noRot="1" noChangeArrowheads="1"/>
          </p:cNvSpPr>
          <p:nvPr>
            <p:ph type="body" idx="1"/>
          </p:nvPr>
        </p:nvSpPr>
        <p:spPr/>
        <p:txBody>
          <a:bodyPr/>
          <a:lstStyle/>
          <a:p>
            <a:pPr eaLnBrk="1" fontAlgn="t" hangingPunct="1">
              <a:defRPr/>
            </a:pPr>
            <a:r>
              <a:rPr lang="en-US" sz="4400">
                <a:solidFill>
                  <a:schemeClr val="accent2"/>
                </a:solidFill>
              </a:rPr>
              <a:t>Stress can wear out the body's reserves, leave a person feeling depleted or overwhelmed, weaken the body's immune system, and cause other problems.</a:t>
            </a:r>
          </a:p>
          <a:p>
            <a:pPr eaLnBrk="1" hangingPunct="1">
              <a:defRPr/>
            </a:pPr>
            <a:endParaRPr lang="en-US" sz="440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E86B14D-A756-4C3A-95A4-D1EA4288337F}"/>
              </a:ext>
            </a:extLst>
          </p:cNvPr>
          <p:cNvSpPr>
            <a:spLocks noGrp="1" noRot="1" noChangeArrowheads="1"/>
          </p:cNvSpPr>
          <p:nvPr>
            <p:ph type="title"/>
          </p:nvPr>
        </p:nvSpPr>
        <p:spPr/>
        <p:txBody>
          <a:bodyPr/>
          <a:lstStyle/>
          <a:p>
            <a:pPr eaLnBrk="1" hangingPunct="1">
              <a:defRPr/>
            </a:pPr>
            <a:r>
              <a:rPr lang="en-US" u="sng">
                <a:solidFill>
                  <a:schemeClr val="hlink"/>
                </a:solidFill>
              </a:rPr>
              <a:t>Prolonged Stress</a:t>
            </a:r>
          </a:p>
        </p:txBody>
      </p:sp>
      <p:sp>
        <p:nvSpPr>
          <p:cNvPr id="14339" name="Rectangle 3">
            <a:extLst>
              <a:ext uri="{FF2B5EF4-FFF2-40B4-BE49-F238E27FC236}">
                <a16:creationId xmlns:a16="http://schemas.microsoft.com/office/drawing/2014/main" id="{7EE4A218-9644-49BA-AEBB-07B32F995783}"/>
              </a:ext>
            </a:extLst>
          </p:cNvPr>
          <p:cNvSpPr>
            <a:spLocks noGrp="1" noRot="1" noChangeArrowheads="1"/>
          </p:cNvSpPr>
          <p:nvPr>
            <p:ph type="body" idx="1"/>
          </p:nvPr>
        </p:nvSpPr>
        <p:spPr/>
        <p:txBody>
          <a:bodyPr/>
          <a:lstStyle/>
          <a:p>
            <a:pPr eaLnBrk="1" fontAlgn="t" hangingPunct="1">
              <a:lnSpc>
                <a:spcPct val="90000"/>
              </a:lnSpc>
              <a:defRPr/>
            </a:pPr>
            <a:r>
              <a:rPr lang="en-US" sz="2800" dirty="0">
                <a:solidFill>
                  <a:schemeClr val="tx2"/>
                </a:solidFill>
              </a:rPr>
              <a:t>Being bullied or exposed to violence or injury </a:t>
            </a:r>
          </a:p>
          <a:p>
            <a:pPr eaLnBrk="1" fontAlgn="t" hangingPunct="1">
              <a:lnSpc>
                <a:spcPct val="90000"/>
              </a:lnSpc>
              <a:defRPr/>
            </a:pPr>
            <a:r>
              <a:rPr lang="en-US" sz="2800" dirty="0">
                <a:solidFill>
                  <a:schemeClr val="tx2"/>
                </a:solidFill>
              </a:rPr>
              <a:t>Relationship stress, family conflicts, or the heavy emotions that can accompany a broken heart or the death of a loved one </a:t>
            </a:r>
          </a:p>
          <a:p>
            <a:pPr eaLnBrk="1" fontAlgn="t" hangingPunct="1">
              <a:lnSpc>
                <a:spcPct val="90000"/>
              </a:lnSpc>
              <a:defRPr/>
            </a:pPr>
            <a:r>
              <a:rPr lang="en-US" sz="2800" dirty="0">
                <a:solidFill>
                  <a:schemeClr val="tx2"/>
                </a:solidFill>
              </a:rPr>
              <a:t>Ongoing problems with schoolwork related to a learning disability or other problems, such as ADHD (usually once the problem is recognized and the person is given the right learning support the stress disappears) </a:t>
            </a:r>
          </a:p>
          <a:p>
            <a:pPr eaLnBrk="1" fontAlgn="t" hangingPunct="1">
              <a:lnSpc>
                <a:spcPct val="90000"/>
              </a:lnSpc>
              <a:defRPr/>
            </a:pPr>
            <a:r>
              <a:rPr lang="en-US" sz="2800" dirty="0">
                <a:solidFill>
                  <a:schemeClr val="tx2"/>
                </a:solidFill>
              </a:rPr>
              <a:t>Crammed schedules, not having enough time to rest and relax, and always being on the go </a:t>
            </a:r>
          </a:p>
          <a:p>
            <a:pPr eaLnBrk="1" fontAlgn="t" hangingPunct="1">
              <a:lnSpc>
                <a:spcPct val="90000"/>
              </a:lnSpc>
              <a:defRPr/>
            </a:pPr>
            <a:r>
              <a:rPr lang="en-US" sz="2800" dirty="0">
                <a:solidFill>
                  <a:schemeClr val="tx2"/>
                </a:solidFill>
              </a:rPr>
              <a:t>Heart disease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EF09B6C-3E26-493C-87D7-53C4A5A124EF}"/>
              </a:ext>
            </a:extLst>
          </p:cNvPr>
          <p:cNvSpPr>
            <a:spLocks noGrp="1" noRot="1" noChangeArrowheads="1"/>
          </p:cNvSpPr>
          <p:nvPr>
            <p:ph type="title"/>
          </p:nvPr>
        </p:nvSpPr>
        <p:spPr/>
        <p:txBody>
          <a:bodyPr/>
          <a:lstStyle/>
          <a:p>
            <a:pPr eaLnBrk="1" hangingPunct="1">
              <a:defRPr/>
            </a:pPr>
            <a:r>
              <a:rPr lang="en-US">
                <a:solidFill>
                  <a:srgbClr val="000000"/>
                </a:solidFill>
                <a:effectLst>
                  <a:outerShdw blurRad="38100" dist="38100" dir="2700000" algn="tl">
                    <a:srgbClr val="FFFFFF"/>
                  </a:outerShdw>
                </a:effectLst>
                <a:hlinkClick r:id="rId2"/>
              </a:rPr>
              <a:t>Posttraumatic stress disorder</a:t>
            </a:r>
            <a:r>
              <a:rPr lang="en-US">
                <a:solidFill>
                  <a:srgbClr val="000000"/>
                </a:solidFill>
                <a:effectLst>
                  <a:outerShdw blurRad="38100" dist="38100" dir="2700000" algn="tl">
                    <a:srgbClr val="FFFFFF"/>
                  </a:outerShdw>
                </a:effectLst>
              </a:rPr>
              <a:t> </a:t>
            </a:r>
          </a:p>
        </p:txBody>
      </p:sp>
      <p:sp>
        <p:nvSpPr>
          <p:cNvPr id="15363" name="Rectangle 3">
            <a:extLst>
              <a:ext uri="{FF2B5EF4-FFF2-40B4-BE49-F238E27FC236}">
                <a16:creationId xmlns:a16="http://schemas.microsoft.com/office/drawing/2014/main" id="{1D0BF68F-4DB9-4615-BCF9-C49AFD9FE843}"/>
              </a:ext>
            </a:extLst>
          </p:cNvPr>
          <p:cNvSpPr>
            <a:spLocks noGrp="1" noRot="1" noChangeArrowheads="1"/>
          </p:cNvSpPr>
          <p:nvPr>
            <p:ph type="body" idx="1"/>
          </p:nvPr>
        </p:nvSpPr>
        <p:spPr/>
        <p:txBody>
          <a:bodyPr/>
          <a:lstStyle/>
          <a:p>
            <a:pPr eaLnBrk="1" fontAlgn="t" hangingPunct="1">
              <a:defRPr/>
            </a:pPr>
            <a:r>
              <a:rPr lang="en-US" sz="4000">
                <a:solidFill>
                  <a:schemeClr val="accent2"/>
                </a:solidFill>
              </a:rPr>
              <a:t>A very strong stress reaction that can develop in people who have lived through an extremely traumatic event, such as a serious car accident, a natural disaster like an earthquake, or an assault like rape.</a:t>
            </a:r>
          </a:p>
          <a:p>
            <a:pPr eaLnBrk="1" hangingPunct="1">
              <a:buFont typeface="Wingdings" panose="05000000000000000000" pitchFamily="2" charset="2"/>
              <a:buNone/>
              <a:defRPr/>
            </a:pPr>
            <a:endParaRPr lang="en-US" sz="400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E59E9CD-F308-41B9-8041-75995DBB5DF2}"/>
              </a:ext>
            </a:extLst>
          </p:cNvPr>
          <p:cNvSpPr>
            <a:spLocks noGrp="1" noRot="1" noChangeArrowheads="1"/>
          </p:cNvSpPr>
          <p:nvPr>
            <p:ph type="title"/>
          </p:nvPr>
        </p:nvSpPr>
        <p:spPr/>
        <p:txBody>
          <a:bodyPr/>
          <a:lstStyle/>
          <a:p>
            <a:pPr eaLnBrk="1" hangingPunct="1">
              <a:defRPr/>
            </a:pPr>
            <a:r>
              <a:rPr lang="en-US" b="1" u="sng">
                <a:solidFill>
                  <a:schemeClr val="hlink"/>
                </a:solidFill>
              </a:rPr>
              <a:t>Signs of Stress Overload</a:t>
            </a:r>
          </a:p>
        </p:txBody>
      </p:sp>
      <p:sp>
        <p:nvSpPr>
          <p:cNvPr id="16387" name="Rectangle 3">
            <a:extLst>
              <a:ext uri="{FF2B5EF4-FFF2-40B4-BE49-F238E27FC236}">
                <a16:creationId xmlns:a16="http://schemas.microsoft.com/office/drawing/2014/main" id="{D59C3FD3-F59B-4BBF-A90A-2F0094E943E0}"/>
              </a:ext>
            </a:extLst>
          </p:cNvPr>
          <p:cNvSpPr>
            <a:spLocks noGrp="1" noRot="1" noChangeArrowheads="1"/>
          </p:cNvSpPr>
          <p:nvPr>
            <p:ph type="body" idx="1"/>
          </p:nvPr>
        </p:nvSpPr>
        <p:spPr/>
        <p:txBody>
          <a:bodyPr/>
          <a:lstStyle/>
          <a:p>
            <a:pPr eaLnBrk="1" fontAlgn="t" hangingPunct="1">
              <a:lnSpc>
                <a:spcPct val="90000"/>
              </a:lnSpc>
              <a:defRPr/>
            </a:pPr>
            <a:r>
              <a:rPr lang="en-US" sz="2800" dirty="0">
                <a:solidFill>
                  <a:schemeClr val="accent2"/>
                </a:solidFill>
              </a:rPr>
              <a:t>Anxiety or panic attacks</a:t>
            </a:r>
            <a:r>
              <a:rPr lang="en-US" sz="2800" dirty="0">
                <a:solidFill>
                  <a:schemeClr val="tx2"/>
                </a:solidFill>
              </a:rPr>
              <a:t> </a:t>
            </a:r>
            <a:r>
              <a:rPr lang="en-US" sz="2800" dirty="0">
                <a:solidFill>
                  <a:schemeClr val="accent6"/>
                </a:solidFill>
              </a:rPr>
              <a:t>(Fight, Flight or </a:t>
            </a:r>
            <a:r>
              <a:rPr lang="en-US" sz="2800" dirty="0">
                <a:solidFill>
                  <a:schemeClr val="accent6"/>
                </a:solidFill>
                <a:latin typeface="Showcard Gothic" panose="04020904020102020604" pitchFamily="82" charset="0"/>
              </a:rPr>
              <a:t>Freeze</a:t>
            </a:r>
            <a:r>
              <a:rPr lang="en-US" sz="2800" dirty="0">
                <a:solidFill>
                  <a:schemeClr val="accent6"/>
                </a:solidFill>
              </a:rPr>
              <a:t>)</a:t>
            </a:r>
          </a:p>
          <a:p>
            <a:pPr eaLnBrk="1" fontAlgn="t" hangingPunct="1">
              <a:lnSpc>
                <a:spcPct val="90000"/>
              </a:lnSpc>
              <a:defRPr/>
            </a:pPr>
            <a:r>
              <a:rPr lang="en-US" sz="2800" dirty="0">
                <a:solidFill>
                  <a:schemeClr val="tx2"/>
                </a:solidFill>
              </a:rPr>
              <a:t>A feeling of being constantly pressured, hassled, and hurried </a:t>
            </a:r>
          </a:p>
          <a:p>
            <a:pPr eaLnBrk="1" fontAlgn="t" hangingPunct="1">
              <a:lnSpc>
                <a:spcPct val="90000"/>
              </a:lnSpc>
              <a:defRPr/>
            </a:pPr>
            <a:r>
              <a:rPr lang="en-US" sz="2800" dirty="0">
                <a:solidFill>
                  <a:schemeClr val="tx2"/>
                </a:solidFill>
              </a:rPr>
              <a:t>Irritability, moodiness and violent tendencies </a:t>
            </a:r>
          </a:p>
          <a:p>
            <a:pPr eaLnBrk="1" fontAlgn="t" hangingPunct="1">
              <a:lnSpc>
                <a:spcPct val="90000"/>
              </a:lnSpc>
              <a:defRPr/>
            </a:pPr>
            <a:r>
              <a:rPr lang="en-US" sz="2800" dirty="0">
                <a:solidFill>
                  <a:schemeClr val="tx2"/>
                </a:solidFill>
              </a:rPr>
              <a:t>Physical symptoms, such as stomach problems, headaches, or even chest pain </a:t>
            </a:r>
          </a:p>
          <a:p>
            <a:pPr eaLnBrk="1" fontAlgn="t" hangingPunct="1">
              <a:lnSpc>
                <a:spcPct val="90000"/>
              </a:lnSpc>
              <a:defRPr/>
            </a:pPr>
            <a:r>
              <a:rPr lang="en-US" sz="2800" dirty="0">
                <a:solidFill>
                  <a:schemeClr val="tx2"/>
                </a:solidFill>
              </a:rPr>
              <a:t>Allergic reactions, such as eczema or asthma </a:t>
            </a:r>
          </a:p>
          <a:p>
            <a:pPr eaLnBrk="1" fontAlgn="t" hangingPunct="1">
              <a:lnSpc>
                <a:spcPct val="90000"/>
              </a:lnSpc>
              <a:defRPr/>
            </a:pPr>
            <a:r>
              <a:rPr lang="en-US" sz="2800" dirty="0">
                <a:solidFill>
                  <a:schemeClr val="tx2"/>
                </a:solidFill>
              </a:rPr>
              <a:t>Problems sleeping </a:t>
            </a:r>
          </a:p>
          <a:p>
            <a:pPr eaLnBrk="1" fontAlgn="t" hangingPunct="1">
              <a:lnSpc>
                <a:spcPct val="90000"/>
              </a:lnSpc>
              <a:defRPr/>
            </a:pPr>
            <a:r>
              <a:rPr lang="en-US" sz="2800" dirty="0">
                <a:solidFill>
                  <a:schemeClr val="accent2"/>
                </a:solidFill>
              </a:rPr>
              <a:t>Drinking too much, smoking/vaping, overeating, doing drugs, cutting/self harm</a:t>
            </a:r>
          </a:p>
          <a:p>
            <a:pPr eaLnBrk="1" fontAlgn="t" hangingPunct="1">
              <a:lnSpc>
                <a:spcPct val="90000"/>
              </a:lnSpc>
              <a:defRPr/>
            </a:pPr>
            <a:r>
              <a:rPr lang="en-US" sz="2800" dirty="0">
                <a:solidFill>
                  <a:schemeClr val="tx2"/>
                </a:solidFill>
              </a:rPr>
              <a:t>Sadness or depression</a:t>
            </a:r>
            <a:r>
              <a:rPr lang="en-US" sz="2800" dirty="0">
                <a:solidFill>
                  <a:srgbClr val="000000"/>
                </a:solidFill>
                <a:effectLst>
                  <a:outerShdw blurRad="38100" dist="38100" dir="2700000" algn="tl">
                    <a:srgbClr val="FFFFFF"/>
                  </a:outerShdw>
                </a:effectLst>
              </a:rPr>
              <a:t>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63F5028-F959-4F06-9D47-A30CB1EE2097}"/>
              </a:ext>
            </a:extLst>
          </p:cNvPr>
          <p:cNvSpPr>
            <a:spLocks noGrp="1" noRot="1" noChangeArrowheads="1"/>
          </p:cNvSpPr>
          <p:nvPr>
            <p:ph type="title"/>
          </p:nvPr>
        </p:nvSpPr>
        <p:spPr/>
        <p:txBody>
          <a:bodyPr/>
          <a:lstStyle/>
          <a:p>
            <a:pPr eaLnBrk="1" hangingPunct="1">
              <a:defRPr/>
            </a:pPr>
            <a:r>
              <a:rPr lang="en-US" sz="5400" b="1" u="sng"/>
              <a:t>Objectives</a:t>
            </a:r>
          </a:p>
        </p:txBody>
      </p:sp>
      <p:sp>
        <p:nvSpPr>
          <p:cNvPr id="20483" name="Rectangle 3">
            <a:extLst>
              <a:ext uri="{FF2B5EF4-FFF2-40B4-BE49-F238E27FC236}">
                <a16:creationId xmlns:a16="http://schemas.microsoft.com/office/drawing/2014/main" id="{0BE9546E-959B-4671-82B8-75F4877747E8}"/>
              </a:ext>
            </a:extLst>
          </p:cNvPr>
          <p:cNvSpPr>
            <a:spLocks noGrp="1" noRot="1" noChangeArrowheads="1"/>
          </p:cNvSpPr>
          <p:nvPr>
            <p:ph type="body" idx="1"/>
          </p:nvPr>
        </p:nvSpPr>
        <p:spPr/>
        <p:txBody>
          <a:bodyPr/>
          <a:lstStyle/>
          <a:p>
            <a:pPr eaLnBrk="1" hangingPunct="1">
              <a:defRPr/>
            </a:pPr>
            <a:r>
              <a:rPr lang="en-US" dirty="0">
                <a:solidFill>
                  <a:schemeClr val="hlink"/>
                </a:solidFill>
                <a:cs typeface="Arial"/>
              </a:rPr>
              <a:t>Overview of MH, history and looking ahead</a:t>
            </a:r>
            <a:endParaRPr lang="en-US" dirty="0">
              <a:solidFill>
                <a:schemeClr val="hlink"/>
              </a:solidFill>
            </a:endParaRPr>
          </a:p>
          <a:p>
            <a:pPr>
              <a:defRPr/>
            </a:pPr>
            <a:r>
              <a:rPr lang="en-US" dirty="0">
                <a:solidFill>
                  <a:schemeClr val="hlink"/>
                </a:solidFill>
              </a:rPr>
              <a:t>Gain a better understanding of stress</a:t>
            </a:r>
            <a:endParaRPr lang="en-US" dirty="0">
              <a:solidFill>
                <a:schemeClr val="hlink"/>
              </a:solidFill>
              <a:cs typeface="Arial"/>
            </a:endParaRPr>
          </a:p>
          <a:p>
            <a:pPr eaLnBrk="1" hangingPunct="1">
              <a:defRPr/>
            </a:pPr>
            <a:r>
              <a:rPr lang="en-US" dirty="0">
                <a:solidFill>
                  <a:schemeClr val="hlink"/>
                </a:solidFill>
              </a:rPr>
              <a:t>Recognize stress impacts people differently and that coping strategies differ also</a:t>
            </a:r>
            <a:endParaRPr lang="en-US" dirty="0">
              <a:solidFill>
                <a:schemeClr val="hlink"/>
              </a:solidFill>
              <a:cs typeface="Arial"/>
            </a:endParaRPr>
          </a:p>
          <a:p>
            <a:pPr eaLnBrk="1" hangingPunct="1">
              <a:defRPr/>
            </a:pPr>
            <a:r>
              <a:rPr lang="en-US" dirty="0">
                <a:solidFill>
                  <a:schemeClr val="hlink"/>
                </a:solidFill>
              </a:rPr>
              <a:t>Assess stress in our own lives; examples</a:t>
            </a:r>
            <a:endParaRPr lang="en-US" dirty="0">
              <a:solidFill>
                <a:schemeClr val="hlink"/>
              </a:solidFill>
              <a:cs typeface="Arial"/>
            </a:endParaRPr>
          </a:p>
          <a:p>
            <a:pPr eaLnBrk="1" hangingPunct="1">
              <a:defRPr/>
            </a:pPr>
            <a:r>
              <a:rPr lang="en-US" dirty="0">
                <a:solidFill>
                  <a:schemeClr val="hlink"/>
                </a:solidFill>
              </a:rPr>
              <a:t>Understand the impact stress can have on our bodies</a:t>
            </a:r>
            <a:endParaRPr lang="en-US" dirty="0">
              <a:solidFill>
                <a:schemeClr val="hlink"/>
              </a:solidFill>
              <a:cs typeface="Arial"/>
            </a:endParaRPr>
          </a:p>
          <a:p>
            <a:pPr eaLnBrk="1" hangingPunct="1">
              <a:defRPr/>
            </a:pPr>
            <a:r>
              <a:rPr lang="en-US" dirty="0">
                <a:solidFill>
                  <a:schemeClr val="hlink"/>
                </a:solidFill>
              </a:rPr>
              <a:t>Create coping strategies for stress</a:t>
            </a:r>
            <a:endParaRPr lang="en-US" dirty="0">
              <a:solidFill>
                <a:schemeClr val="hlink"/>
              </a:solidFil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7FDDB86-243F-4458-B29C-8C5AA129F6DC}"/>
              </a:ext>
            </a:extLst>
          </p:cNvPr>
          <p:cNvSpPr>
            <a:spLocks noGrp="1" noRot="1" noChangeArrowheads="1"/>
          </p:cNvSpPr>
          <p:nvPr>
            <p:ph type="title"/>
          </p:nvPr>
        </p:nvSpPr>
        <p:spPr/>
        <p:txBody>
          <a:bodyPr/>
          <a:lstStyle/>
          <a:p>
            <a:pPr eaLnBrk="1" hangingPunct="1">
              <a:defRPr/>
            </a:pPr>
            <a:r>
              <a:rPr lang="en-US" u="sng">
                <a:solidFill>
                  <a:schemeClr val="hlink"/>
                </a:solidFill>
              </a:rPr>
              <a:t>Coping Strategies</a:t>
            </a:r>
          </a:p>
        </p:txBody>
      </p:sp>
      <p:sp>
        <p:nvSpPr>
          <p:cNvPr id="21507" name="Rectangle 3">
            <a:extLst>
              <a:ext uri="{FF2B5EF4-FFF2-40B4-BE49-F238E27FC236}">
                <a16:creationId xmlns:a16="http://schemas.microsoft.com/office/drawing/2014/main" id="{359D2238-EC61-4EBB-8232-EC27F1F386F8}"/>
              </a:ext>
            </a:extLst>
          </p:cNvPr>
          <p:cNvSpPr>
            <a:spLocks noGrp="1" noRot="1" noChangeArrowheads="1"/>
          </p:cNvSpPr>
          <p:nvPr>
            <p:ph type="body" idx="1"/>
          </p:nvPr>
        </p:nvSpPr>
        <p:spPr>
          <a:xfrm>
            <a:off x="301625" y="1676400"/>
            <a:ext cx="8842375" cy="5181600"/>
          </a:xfrm>
        </p:spPr>
        <p:txBody>
          <a:bodyPr/>
          <a:lstStyle/>
          <a:p>
            <a:pPr eaLnBrk="1" hangingPunct="1">
              <a:defRPr/>
            </a:pPr>
            <a:r>
              <a:rPr lang="en-US" dirty="0">
                <a:solidFill>
                  <a:schemeClr val="tx2"/>
                </a:solidFill>
              </a:rPr>
              <a:t>Resilience/support system…reach out!</a:t>
            </a:r>
          </a:p>
          <a:p>
            <a:pPr eaLnBrk="1" hangingPunct="1">
              <a:defRPr/>
            </a:pPr>
            <a:r>
              <a:rPr lang="en-US" dirty="0">
                <a:solidFill>
                  <a:schemeClr val="tx2"/>
                </a:solidFill>
              </a:rPr>
              <a:t>Hand trace method</a:t>
            </a:r>
          </a:p>
          <a:p>
            <a:pPr eaLnBrk="1" hangingPunct="1">
              <a:defRPr/>
            </a:pPr>
            <a:r>
              <a:rPr lang="en-US" dirty="0">
                <a:solidFill>
                  <a:schemeClr val="tx2"/>
                </a:solidFill>
              </a:rPr>
              <a:t>Self Harm: ice cube in hand, rubber band</a:t>
            </a:r>
          </a:p>
          <a:p>
            <a:pPr eaLnBrk="1" hangingPunct="1">
              <a:defRPr/>
            </a:pPr>
            <a:r>
              <a:rPr lang="en-US" dirty="0">
                <a:solidFill>
                  <a:schemeClr val="tx2"/>
                </a:solidFill>
              </a:rPr>
              <a:t>Journaling</a:t>
            </a:r>
          </a:p>
          <a:p>
            <a:pPr eaLnBrk="1" hangingPunct="1">
              <a:defRPr/>
            </a:pPr>
            <a:r>
              <a:rPr lang="en-US" dirty="0">
                <a:solidFill>
                  <a:schemeClr val="tx2"/>
                </a:solidFill>
              </a:rPr>
              <a:t>Coloring/drawing </a:t>
            </a:r>
          </a:p>
          <a:p>
            <a:pPr eaLnBrk="1" hangingPunct="1">
              <a:defRPr/>
            </a:pPr>
            <a:r>
              <a:rPr lang="en-US" dirty="0">
                <a:solidFill>
                  <a:schemeClr val="tx2"/>
                </a:solidFill>
              </a:rPr>
              <a:t>Stress balls</a:t>
            </a:r>
          </a:p>
          <a:p>
            <a:pPr eaLnBrk="1" hangingPunct="1">
              <a:defRPr/>
            </a:pPr>
            <a:r>
              <a:rPr lang="en-US" dirty="0">
                <a:solidFill>
                  <a:schemeClr val="tx2"/>
                </a:solidFill>
              </a:rPr>
              <a:t>Humor</a:t>
            </a:r>
          </a:p>
          <a:p>
            <a:pPr eaLnBrk="1" hangingPunct="1">
              <a:defRPr/>
            </a:pPr>
            <a:r>
              <a:rPr lang="en-US" dirty="0">
                <a:solidFill>
                  <a:schemeClr val="tx2"/>
                </a:solidFill>
              </a:rPr>
              <a:t>Relaxation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AFE81C7-B140-47A4-9A73-80FEC700E090}"/>
              </a:ext>
            </a:extLst>
          </p:cNvPr>
          <p:cNvSpPr>
            <a:spLocks noGrp="1" noRot="1" noChangeArrowheads="1"/>
          </p:cNvSpPr>
          <p:nvPr>
            <p:ph type="title"/>
          </p:nvPr>
        </p:nvSpPr>
        <p:spPr>
          <a:xfrm>
            <a:off x="298803" y="2822"/>
            <a:ext cx="8510588" cy="1325563"/>
          </a:xfrm>
        </p:spPr>
        <p:txBody>
          <a:bodyPr/>
          <a:lstStyle/>
          <a:p>
            <a:pPr eaLnBrk="1" hangingPunct="1">
              <a:defRPr/>
            </a:pPr>
            <a:r>
              <a:rPr lang="en-US" u="sng" dirty="0">
                <a:solidFill>
                  <a:schemeClr val="hlink"/>
                </a:solidFill>
              </a:rPr>
              <a:t>How to keep stress under control!</a:t>
            </a:r>
          </a:p>
        </p:txBody>
      </p:sp>
      <p:sp>
        <p:nvSpPr>
          <p:cNvPr id="17411" name="Rectangle 3">
            <a:extLst>
              <a:ext uri="{FF2B5EF4-FFF2-40B4-BE49-F238E27FC236}">
                <a16:creationId xmlns:a16="http://schemas.microsoft.com/office/drawing/2014/main" id="{51911AE7-94FD-4AC0-BF58-EAD29D55A599}"/>
              </a:ext>
            </a:extLst>
          </p:cNvPr>
          <p:cNvSpPr>
            <a:spLocks noGrp="1" noRot="1" noChangeArrowheads="1"/>
          </p:cNvSpPr>
          <p:nvPr>
            <p:ph type="body" idx="1"/>
          </p:nvPr>
        </p:nvSpPr>
        <p:spPr>
          <a:xfrm>
            <a:off x="301625" y="1447800"/>
            <a:ext cx="8540750" cy="5029200"/>
          </a:xfrm>
        </p:spPr>
        <p:txBody>
          <a:bodyPr/>
          <a:lstStyle/>
          <a:p>
            <a:pPr eaLnBrk="1" fontAlgn="t" hangingPunct="1">
              <a:lnSpc>
                <a:spcPct val="90000"/>
              </a:lnSpc>
              <a:defRPr/>
            </a:pPr>
            <a:r>
              <a:rPr lang="en-US" sz="2600" b="1" dirty="0">
                <a:solidFill>
                  <a:schemeClr val="accent2"/>
                </a:solidFill>
              </a:rPr>
              <a:t>Take a stand against over scheduling</a:t>
            </a:r>
          </a:p>
          <a:p>
            <a:pPr lvl="1" eaLnBrk="1" fontAlgn="t" hangingPunct="1">
              <a:lnSpc>
                <a:spcPct val="90000"/>
              </a:lnSpc>
              <a:defRPr/>
            </a:pPr>
            <a:r>
              <a:rPr lang="en-US" sz="2600" b="1" dirty="0">
                <a:solidFill>
                  <a:schemeClr val="accent2"/>
                </a:solidFill>
              </a:rPr>
              <a:t>Time Management </a:t>
            </a:r>
            <a:endParaRPr lang="en-US" sz="2600" dirty="0">
              <a:solidFill>
                <a:schemeClr val="accent2"/>
              </a:solidFill>
            </a:endParaRPr>
          </a:p>
          <a:p>
            <a:pPr eaLnBrk="1" fontAlgn="t" hangingPunct="1">
              <a:lnSpc>
                <a:spcPct val="90000"/>
              </a:lnSpc>
              <a:defRPr/>
            </a:pPr>
            <a:r>
              <a:rPr lang="en-US" sz="2600" b="1" dirty="0">
                <a:solidFill>
                  <a:schemeClr val="accent2"/>
                </a:solidFill>
              </a:rPr>
              <a:t>Be realistic (Nobody’s Perfect)</a:t>
            </a:r>
          </a:p>
          <a:p>
            <a:pPr lvl="1" eaLnBrk="1" fontAlgn="t" hangingPunct="1">
              <a:lnSpc>
                <a:spcPct val="90000"/>
              </a:lnSpc>
              <a:defRPr/>
            </a:pPr>
            <a:r>
              <a:rPr lang="en-US" sz="2600" b="1" dirty="0">
                <a:solidFill>
                  <a:schemeClr val="accent2"/>
                </a:solidFill>
              </a:rPr>
              <a:t>Its about PROGRESS not Perfection</a:t>
            </a:r>
          </a:p>
          <a:p>
            <a:pPr lvl="2" eaLnBrk="1" fontAlgn="t" hangingPunct="1">
              <a:lnSpc>
                <a:spcPct val="90000"/>
              </a:lnSpc>
              <a:defRPr/>
            </a:pPr>
            <a:r>
              <a:rPr lang="en-US" sz="2600" b="1" dirty="0">
                <a:solidFill>
                  <a:schemeClr val="accent2"/>
                </a:solidFill>
              </a:rPr>
              <a:t>“If there is no struggle, there is no progress”</a:t>
            </a:r>
          </a:p>
          <a:p>
            <a:pPr lvl="3" eaLnBrk="1" fontAlgn="t" hangingPunct="1">
              <a:lnSpc>
                <a:spcPct val="90000"/>
              </a:lnSpc>
              <a:defRPr/>
            </a:pPr>
            <a:r>
              <a:rPr lang="en-US" sz="2600" b="1" dirty="0">
                <a:solidFill>
                  <a:schemeClr val="accent2"/>
                </a:solidFill>
              </a:rPr>
              <a:t>Fredrick Douglas</a:t>
            </a:r>
          </a:p>
          <a:p>
            <a:pPr eaLnBrk="1" fontAlgn="t" hangingPunct="1">
              <a:lnSpc>
                <a:spcPct val="90000"/>
              </a:lnSpc>
              <a:defRPr/>
            </a:pPr>
            <a:r>
              <a:rPr lang="en-US" sz="2600" b="1" dirty="0">
                <a:solidFill>
                  <a:schemeClr val="accent2"/>
                </a:solidFill>
              </a:rPr>
              <a:t>Learn to relax</a:t>
            </a:r>
            <a:endParaRPr lang="en-US" sz="2600" dirty="0">
              <a:solidFill>
                <a:schemeClr val="accent2"/>
              </a:solidFill>
            </a:endParaRPr>
          </a:p>
          <a:p>
            <a:pPr eaLnBrk="1" fontAlgn="t" hangingPunct="1">
              <a:lnSpc>
                <a:spcPct val="90000"/>
              </a:lnSpc>
              <a:defRPr/>
            </a:pPr>
            <a:r>
              <a:rPr lang="en-US" sz="2600" b="1" dirty="0">
                <a:solidFill>
                  <a:schemeClr val="accent2"/>
                </a:solidFill>
              </a:rPr>
              <a:t>Treat your body well – Diet-Hydration/Exercise/Sleep</a:t>
            </a:r>
            <a:endParaRPr lang="en-US" sz="2600" dirty="0">
              <a:solidFill>
                <a:schemeClr val="accent2"/>
              </a:solidFill>
            </a:endParaRPr>
          </a:p>
          <a:p>
            <a:pPr eaLnBrk="1" fontAlgn="t" hangingPunct="1">
              <a:lnSpc>
                <a:spcPct val="90000"/>
              </a:lnSpc>
              <a:defRPr/>
            </a:pPr>
            <a:r>
              <a:rPr lang="en-US" sz="2600" b="1" dirty="0">
                <a:solidFill>
                  <a:schemeClr val="accent2"/>
                </a:solidFill>
              </a:rPr>
              <a:t>Watch what you're thinking (Optimistic/Pessimistic)</a:t>
            </a:r>
            <a:endParaRPr lang="en-US" sz="2600" dirty="0">
              <a:solidFill>
                <a:schemeClr val="accent2"/>
              </a:solidFill>
            </a:endParaRPr>
          </a:p>
          <a:p>
            <a:pPr eaLnBrk="1" fontAlgn="t" hangingPunct="1">
              <a:lnSpc>
                <a:spcPct val="90000"/>
              </a:lnSpc>
              <a:defRPr/>
            </a:pPr>
            <a:r>
              <a:rPr lang="en-US" sz="2600" b="1" dirty="0">
                <a:solidFill>
                  <a:schemeClr val="accent2"/>
                </a:solidFill>
              </a:rPr>
              <a:t>Solve the little problems</a:t>
            </a:r>
            <a:endParaRPr lang="en-US" sz="2600" dirty="0">
              <a:solidFill>
                <a:schemeClr val="accent2"/>
              </a:solidFill>
            </a:endParaRPr>
          </a:p>
          <a:p>
            <a:pPr eaLnBrk="1" hangingPunct="1">
              <a:lnSpc>
                <a:spcPct val="90000"/>
              </a:lnSpc>
              <a:defRPr/>
            </a:pPr>
            <a:endParaRPr lang="en-US" dirty="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9CEA-2315-4308-7480-F73F672BEDE7}"/>
              </a:ext>
            </a:extLst>
          </p:cNvPr>
          <p:cNvSpPr>
            <a:spLocks noGrp="1"/>
          </p:cNvSpPr>
          <p:nvPr>
            <p:ph type="title"/>
          </p:nvPr>
        </p:nvSpPr>
        <p:spPr/>
        <p:txBody>
          <a:bodyPr/>
          <a:lstStyle/>
          <a:p>
            <a:r>
              <a:rPr lang="en-US" dirty="0"/>
              <a:t>Others may need	</a:t>
            </a:r>
          </a:p>
        </p:txBody>
      </p:sp>
      <p:sp>
        <p:nvSpPr>
          <p:cNvPr id="3" name="Content Placeholder 2">
            <a:extLst>
              <a:ext uri="{FF2B5EF4-FFF2-40B4-BE49-F238E27FC236}">
                <a16:creationId xmlns:a16="http://schemas.microsoft.com/office/drawing/2014/main" id="{749AF28B-A7D7-55BB-0FB4-AAC2DDA84F8D}"/>
              </a:ext>
            </a:extLst>
          </p:cNvPr>
          <p:cNvSpPr>
            <a:spLocks noGrp="1"/>
          </p:cNvSpPr>
          <p:nvPr>
            <p:ph idx="1"/>
          </p:nvPr>
        </p:nvSpPr>
        <p:spPr>
          <a:xfrm>
            <a:off x="271463" y="1217612"/>
            <a:ext cx="8540750" cy="5640388"/>
          </a:xfrm>
        </p:spPr>
        <p:txBody>
          <a:bodyPr/>
          <a:lstStyle/>
          <a:p>
            <a:r>
              <a:rPr lang="en-US" dirty="0">
                <a:solidFill>
                  <a:schemeClr val="accent6">
                    <a:lumMod val="60000"/>
                    <a:lumOff val="40000"/>
                  </a:schemeClr>
                </a:solidFill>
              </a:rPr>
              <a:t>Medication</a:t>
            </a:r>
          </a:p>
          <a:p>
            <a:r>
              <a:rPr lang="en-US" dirty="0">
                <a:solidFill>
                  <a:schemeClr val="accent6">
                    <a:lumMod val="60000"/>
                    <a:lumOff val="40000"/>
                  </a:schemeClr>
                </a:solidFill>
              </a:rPr>
              <a:t>Meditation</a:t>
            </a:r>
          </a:p>
          <a:p>
            <a:r>
              <a:rPr lang="en-US" dirty="0">
                <a:solidFill>
                  <a:schemeClr val="accent6">
                    <a:lumMod val="60000"/>
                    <a:lumOff val="40000"/>
                  </a:schemeClr>
                </a:solidFill>
              </a:rPr>
              <a:t>Exercise</a:t>
            </a:r>
          </a:p>
          <a:p>
            <a:r>
              <a:rPr lang="en-US" dirty="0">
                <a:solidFill>
                  <a:schemeClr val="accent6">
                    <a:lumMod val="60000"/>
                    <a:lumOff val="40000"/>
                  </a:schemeClr>
                </a:solidFill>
              </a:rPr>
              <a:t>Counseling</a:t>
            </a:r>
          </a:p>
          <a:p>
            <a:r>
              <a:rPr lang="en-US" dirty="0">
                <a:solidFill>
                  <a:schemeClr val="accent6">
                    <a:lumMod val="60000"/>
                    <a:lumOff val="40000"/>
                  </a:schemeClr>
                </a:solidFill>
              </a:rPr>
              <a:t>Service to others ( find something rewarding you can do to help others)</a:t>
            </a:r>
          </a:p>
          <a:p>
            <a:pPr eaLnBrk="1" hangingPunct="1">
              <a:defRPr/>
            </a:pPr>
            <a:r>
              <a:rPr lang="en-US" sz="2600" dirty="0">
                <a:solidFill>
                  <a:srgbClr val="FF0000"/>
                </a:solidFill>
              </a:rPr>
              <a:t>HMWK: Come up with three things you can do to alleviate stress, implement them to your life for the next week</a:t>
            </a:r>
          </a:p>
          <a:p>
            <a:pPr lvl="1" eaLnBrk="1" hangingPunct="1">
              <a:defRPr/>
            </a:pPr>
            <a:r>
              <a:rPr lang="en-US" sz="2000" dirty="0">
                <a:solidFill>
                  <a:srgbClr val="FF0000"/>
                </a:solidFill>
              </a:rPr>
              <a:t>Think about different stressful situations; school, work, home</a:t>
            </a:r>
          </a:p>
          <a:p>
            <a:pPr lvl="1" eaLnBrk="1" hangingPunct="1">
              <a:defRPr/>
            </a:pPr>
            <a:r>
              <a:rPr lang="en-US" sz="2000" dirty="0">
                <a:solidFill>
                  <a:srgbClr val="FF0000"/>
                </a:solidFill>
              </a:rPr>
              <a:t>Hobbies</a:t>
            </a:r>
          </a:p>
          <a:p>
            <a:endParaRPr lang="en-US" dirty="0">
              <a:solidFill>
                <a:schemeClr val="accent6">
                  <a:lumMod val="60000"/>
                  <a:lumOff val="40000"/>
                </a:schemeClr>
              </a:solidFill>
            </a:endParaRPr>
          </a:p>
        </p:txBody>
      </p:sp>
    </p:spTree>
    <p:extLst>
      <p:ext uri="{BB962C8B-B14F-4D97-AF65-F5344CB8AC3E}">
        <p14:creationId xmlns:p14="http://schemas.microsoft.com/office/powerpoint/2010/main" val="3560547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995FB5B-8D67-4D63-B02F-A020B7A788F3}"/>
              </a:ext>
            </a:extLst>
          </p:cNvPr>
          <p:cNvSpPr>
            <a:spLocks noGrp="1" noRot="1" noChangeArrowheads="1"/>
          </p:cNvSpPr>
          <p:nvPr>
            <p:ph type="title"/>
          </p:nvPr>
        </p:nvSpPr>
        <p:spPr/>
        <p:txBody>
          <a:bodyPr/>
          <a:lstStyle/>
          <a:p>
            <a:pPr lvl="1" eaLnBrk="1" hangingPunct="1">
              <a:defRPr/>
            </a:pPr>
            <a:r>
              <a:rPr lang="en-US" dirty="0"/>
              <a:t>What does this mean?</a:t>
            </a:r>
          </a:p>
        </p:txBody>
      </p:sp>
      <p:sp>
        <p:nvSpPr>
          <p:cNvPr id="22531" name="Rectangle 3">
            <a:extLst>
              <a:ext uri="{FF2B5EF4-FFF2-40B4-BE49-F238E27FC236}">
                <a16:creationId xmlns:a16="http://schemas.microsoft.com/office/drawing/2014/main" id="{E79E8763-8D9A-44BE-9123-59AAC86065DB}"/>
              </a:ext>
            </a:extLst>
          </p:cNvPr>
          <p:cNvSpPr>
            <a:spLocks noGrp="1" noRot="1" noChangeArrowheads="1"/>
          </p:cNvSpPr>
          <p:nvPr>
            <p:ph type="body" idx="1"/>
          </p:nvPr>
        </p:nvSpPr>
        <p:spPr/>
        <p:txBody>
          <a:bodyPr/>
          <a:lstStyle/>
          <a:p>
            <a:pPr eaLnBrk="1" hangingPunct="1">
              <a:defRPr/>
            </a:pPr>
            <a:endParaRPr lang="en-US" dirty="0"/>
          </a:p>
          <a:p>
            <a:pPr eaLnBrk="1" hangingPunct="1">
              <a:defRPr/>
            </a:pPr>
            <a:r>
              <a:rPr lang="en-US" dirty="0"/>
              <a:t>“It is easier to build strong children than to repair broken men” </a:t>
            </a:r>
          </a:p>
          <a:p>
            <a:pPr lvl="2" eaLnBrk="1" hangingPunct="1">
              <a:defRPr/>
            </a:pPr>
            <a:r>
              <a:rPr lang="en-US" dirty="0"/>
              <a:t>Fredrick Douglas</a:t>
            </a:r>
          </a:p>
          <a:p>
            <a:pPr lvl="2" eaLnBrk="1" hangingPunct="1">
              <a:defRPr/>
            </a:pPr>
            <a:endParaRPr lang="en-US" dirty="0"/>
          </a:p>
          <a:p>
            <a:pPr marL="914400" lvl="2" indent="0" eaLnBrk="1" hangingPunct="1">
              <a:buNone/>
              <a:defRPr/>
            </a:pPr>
            <a:endParaRPr lang="en-US" dirty="0"/>
          </a:p>
          <a:p>
            <a:pPr eaLnBrk="1" hangingPunct="1">
              <a:defRPr/>
            </a:pPr>
            <a:r>
              <a:rPr lang="en-US" dirty="0"/>
              <a:t>“Respond, don’t React!” </a:t>
            </a:r>
          </a:p>
          <a:p>
            <a:pPr lvl="2" eaLnBrk="1" hangingPunct="1">
              <a:defRPr/>
            </a:pPr>
            <a:r>
              <a:rPr lang="en-US" dirty="0"/>
              <a:t>Jeff </a:t>
            </a:r>
            <a:r>
              <a:rPr lang="en-US" dirty="0" err="1"/>
              <a:t>Yalden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61175A3-6182-4A32-B451-6C50F4288CD1}"/>
              </a:ext>
            </a:extLst>
          </p:cNvPr>
          <p:cNvSpPr>
            <a:spLocks noGrp="1" noRot="1" noChangeArrowheads="1"/>
          </p:cNvSpPr>
          <p:nvPr>
            <p:ph type="title"/>
          </p:nvPr>
        </p:nvSpPr>
        <p:spPr/>
        <p:txBody>
          <a:bodyPr/>
          <a:lstStyle/>
          <a:p>
            <a:pPr eaLnBrk="1" hangingPunct="1">
              <a:defRPr/>
            </a:pPr>
            <a:r>
              <a:rPr lang="en-US" u="sng">
                <a:solidFill>
                  <a:schemeClr val="hlink"/>
                </a:solidFill>
              </a:rPr>
              <a:t>Community Resources</a:t>
            </a:r>
          </a:p>
        </p:txBody>
      </p:sp>
      <p:sp>
        <p:nvSpPr>
          <p:cNvPr id="19459" name="Rectangle 3">
            <a:extLst>
              <a:ext uri="{FF2B5EF4-FFF2-40B4-BE49-F238E27FC236}">
                <a16:creationId xmlns:a16="http://schemas.microsoft.com/office/drawing/2014/main" id="{B1D3B55F-8BC8-4763-AE94-388AA844F680}"/>
              </a:ext>
            </a:extLst>
          </p:cNvPr>
          <p:cNvSpPr>
            <a:spLocks noGrp="1" noRot="1" noChangeArrowheads="1"/>
          </p:cNvSpPr>
          <p:nvPr>
            <p:ph type="body" idx="1"/>
          </p:nvPr>
        </p:nvSpPr>
        <p:spPr/>
        <p:txBody>
          <a:bodyPr/>
          <a:lstStyle/>
          <a:p>
            <a:pPr eaLnBrk="1" hangingPunct="1">
              <a:defRPr/>
            </a:pPr>
            <a:r>
              <a:rPr lang="en-US" sz="4000" dirty="0"/>
              <a:t>Crisis Hotline  or  Call 988</a:t>
            </a:r>
          </a:p>
          <a:p>
            <a:pPr lvl="1" eaLnBrk="1" hangingPunct="1">
              <a:defRPr/>
            </a:pPr>
            <a:r>
              <a:rPr lang="en-US" sz="4000" dirty="0"/>
              <a:t>24 </a:t>
            </a:r>
            <a:r>
              <a:rPr lang="en-US" sz="4000" dirty="0" err="1"/>
              <a:t>hr</a:t>
            </a:r>
            <a:r>
              <a:rPr lang="en-US" sz="4000" dirty="0"/>
              <a:t>/day</a:t>
            </a:r>
          </a:p>
          <a:p>
            <a:pPr lvl="1" eaLnBrk="1" hangingPunct="1">
              <a:defRPr/>
            </a:pPr>
            <a:r>
              <a:rPr lang="en-US" sz="4000" dirty="0"/>
              <a:t>Assists people with emotional or psychological problems</a:t>
            </a:r>
          </a:p>
          <a:p>
            <a:pPr lvl="1" eaLnBrk="1" hangingPunct="1">
              <a:defRPr/>
            </a:pPr>
            <a:r>
              <a:rPr lang="en-US" sz="4000" dirty="0"/>
              <a:t>This is an anonymous hotline</a:t>
            </a:r>
          </a:p>
          <a:p>
            <a:pPr lvl="2" eaLnBrk="1" hangingPunct="1">
              <a:defRPr/>
            </a:pPr>
            <a:r>
              <a:rPr lang="en-US" sz="4000" dirty="0"/>
              <a:t>1-800-339-5209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5BBC-EEDB-0E2A-211C-C9B529BF3BF7}"/>
              </a:ext>
            </a:extLst>
          </p:cNvPr>
          <p:cNvSpPr>
            <a:spLocks noGrp="1"/>
          </p:cNvSpPr>
          <p:nvPr>
            <p:ph type="title"/>
          </p:nvPr>
        </p:nvSpPr>
        <p:spPr/>
        <p:txBody>
          <a:bodyPr/>
          <a:lstStyle/>
          <a:p>
            <a:r>
              <a:rPr lang="en-US" dirty="0"/>
              <a:t>Class Activity</a:t>
            </a:r>
          </a:p>
        </p:txBody>
      </p:sp>
      <p:sp>
        <p:nvSpPr>
          <p:cNvPr id="3" name="Content Placeholder 2">
            <a:extLst>
              <a:ext uri="{FF2B5EF4-FFF2-40B4-BE49-F238E27FC236}">
                <a16:creationId xmlns:a16="http://schemas.microsoft.com/office/drawing/2014/main" id="{B811FD50-1AEC-633D-9580-C9066CFA10FD}"/>
              </a:ext>
            </a:extLst>
          </p:cNvPr>
          <p:cNvSpPr>
            <a:spLocks noGrp="1"/>
          </p:cNvSpPr>
          <p:nvPr>
            <p:ph idx="1"/>
          </p:nvPr>
        </p:nvSpPr>
        <p:spPr/>
        <p:txBody>
          <a:bodyPr/>
          <a:lstStyle/>
          <a:p>
            <a:r>
              <a:rPr lang="en-US" dirty="0"/>
              <a:t>In your notebook: Write down your top 5 stressors. Now take those top 5 and break them apart.</a:t>
            </a:r>
          </a:p>
          <a:p>
            <a:endParaRPr lang="en-US" dirty="0"/>
          </a:p>
          <a:p>
            <a:r>
              <a:rPr lang="en-US" dirty="0"/>
              <a:t>Ex: School – </a:t>
            </a:r>
          </a:p>
          <a:p>
            <a:r>
              <a:rPr lang="en-US" dirty="0"/>
              <a:t>people – work - disability</a:t>
            </a:r>
          </a:p>
          <a:p>
            <a:r>
              <a:rPr lang="en-US" dirty="0"/>
              <a:t>Social media  - Amount – Inc. </a:t>
            </a:r>
            <a:r>
              <a:rPr lang="en-US"/>
              <a:t>Diff.</a:t>
            </a:r>
            <a:endParaRPr lang="en-US" dirty="0"/>
          </a:p>
          <a:p>
            <a:pPr lvl="7"/>
            <a:endParaRPr lang="en-US" dirty="0"/>
          </a:p>
        </p:txBody>
      </p:sp>
    </p:spTree>
    <p:extLst>
      <p:ext uri="{BB962C8B-B14F-4D97-AF65-F5344CB8AC3E}">
        <p14:creationId xmlns:p14="http://schemas.microsoft.com/office/powerpoint/2010/main" val="110153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B681-D8CB-404F-9FA6-057AD4BDACBB}"/>
              </a:ext>
            </a:extLst>
          </p:cNvPr>
          <p:cNvSpPr>
            <a:spLocks noGrp="1"/>
          </p:cNvSpPr>
          <p:nvPr>
            <p:ph type="title"/>
          </p:nvPr>
        </p:nvSpPr>
        <p:spPr/>
        <p:txBody>
          <a:bodyPr/>
          <a:lstStyle/>
          <a:p>
            <a:r>
              <a:rPr lang="en-US" dirty="0">
                <a:cs typeface="Arial"/>
              </a:rPr>
              <a:t>Stigma</a:t>
            </a:r>
            <a:r>
              <a:rPr lang="en-US">
                <a:cs typeface="Arial"/>
              </a:rPr>
              <a:t>/History</a:t>
            </a:r>
            <a:endParaRPr lang="en-US" dirty="0"/>
          </a:p>
        </p:txBody>
      </p:sp>
      <p:sp>
        <p:nvSpPr>
          <p:cNvPr id="3" name="Content Placeholder 2">
            <a:extLst>
              <a:ext uri="{FF2B5EF4-FFF2-40B4-BE49-F238E27FC236}">
                <a16:creationId xmlns:a16="http://schemas.microsoft.com/office/drawing/2014/main" id="{7D0EF28A-6F86-40D6-8369-71F76E074AB2}"/>
              </a:ext>
            </a:extLst>
          </p:cNvPr>
          <p:cNvSpPr>
            <a:spLocks noGrp="1"/>
          </p:cNvSpPr>
          <p:nvPr>
            <p:ph idx="1"/>
          </p:nvPr>
        </p:nvSpPr>
        <p:spPr>
          <a:xfrm>
            <a:off x="301625" y="1676400"/>
            <a:ext cx="8517183" cy="5176919"/>
          </a:xfrm>
        </p:spPr>
        <p:txBody>
          <a:bodyPr/>
          <a:lstStyle/>
          <a:p>
            <a:r>
              <a:rPr lang="en-US" dirty="0">
                <a:solidFill>
                  <a:schemeClr val="accent2"/>
                </a:solidFill>
                <a:ea typeface="+mn-lt"/>
                <a:cs typeface="+mn-lt"/>
              </a:rPr>
              <a:t>A mark of disgrace associated with a particular circumstance, quality, or person</a:t>
            </a:r>
          </a:p>
          <a:p>
            <a:r>
              <a:rPr lang="en-US" dirty="0">
                <a:solidFill>
                  <a:schemeClr val="accent2"/>
                </a:solidFill>
                <a:cs typeface="Arial"/>
              </a:rPr>
              <a:t>Does anyone know some stigma adjectives for mental health?</a:t>
            </a:r>
          </a:p>
          <a:p>
            <a:r>
              <a:rPr lang="en-US" dirty="0">
                <a:solidFill>
                  <a:schemeClr val="accent2"/>
                </a:solidFill>
                <a:cs typeface="Arial"/>
              </a:rPr>
              <a:t>Historical PTSD stigma: "Shell Shock" "Soldiers Heart" "Combat Fatigue“</a:t>
            </a:r>
          </a:p>
          <a:p>
            <a:r>
              <a:rPr lang="en-US" dirty="0">
                <a:solidFill>
                  <a:schemeClr val="accent2"/>
                </a:solidFill>
                <a:cs typeface="Arial"/>
              </a:rPr>
              <a:t>Lobotomy/ Skull drilling</a:t>
            </a:r>
          </a:p>
          <a:p>
            <a:r>
              <a:rPr lang="en-US" dirty="0">
                <a:solidFill>
                  <a:schemeClr val="accent2"/>
                </a:solidFill>
                <a:cs typeface="Arial"/>
              </a:rPr>
              <a:t>Two Types: Social-Stigma v. Self-Stigma</a:t>
            </a:r>
          </a:p>
          <a:p>
            <a:r>
              <a:rPr lang="en-US" dirty="0">
                <a:solidFill>
                  <a:schemeClr val="accent2"/>
                </a:solidFill>
                <a:cs typeface="Arial"/>
              </a:rPr>
              <a:t>MH also was a Taboo – Unspoken word</a:t>
            </a:r>
          </a:p>
        </p:txBody>
      </p:sp>
    </p:spTree>
    <p:extLst>
      <p:ext uri="{BB962C8B-B14F-4D97-AF65-F5344CB8AC3E}">
        <p14:creationId xmlns:p14="http://schemas.microsoft.com/office/powerpoint/2010/main" val="31364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EBAB-208A-43FD-CEB7-1E5B58B25292}"/>
              </a:ext>
            </a:extLst>
          </p:cNvPr>
          <p:cNvSpPr>
            <a:spLocks noGrp="1"/>
          </p:cNvSpPr>
          <p:nvPr>
            <p:ph type="title"/>
          </p:nvPr>
        </p:nvSpPr>
        <p:spPr>
          <a:xfrm>
            <a:off x="301625" y="228600"/>
            <a:ext cx="8510588" cy="6324600"/>
          </a:xfrm>
        </p:spPr>
        <p:txBody>
          <a:bodyPr/>
          <a:lstStyle/>
          <a:p>
            <a:pPr algn="l"/>
            <a:r>
              <a:rPr lang="en-US" sz="1600" b="1" i="0" dirty="0">
                <a:solidFill>
                  <a:srgbClr val="333333"/>
                </a:solidFill>
                <a:effectLst/>
                <a:latin typeface="OpenSans"/>
              </a:rPr>
              <a:t>Seven Things You Can Do to Reduce Stigma</a:t>
            </a:r>
            <a:br>
              <a:rPr lang="en-US" sz="1600" b="1" i="0" dirty="0">
                <a:solidFill>
                  <a:srgbClr val="333333"/>
                </a:solidFill>
                <a:effectLst/>
                <a:latin typeface="OpenSans"/>
              </a:rPr>
            </a:br>
            <a:r>
              <a:rPr lang="en-US" sz="1800" b="0" i="0" dirty="0">
                <a:solidFill>
                  <a:srgbClr val="FFFF00"/>
                </a:solidFill>
                <a:effectLst/>
                <a:latin typeface="OpenSans"/>
              </a:rPr>
              <a:t>Know the facts. </a:t>
            </a:r>
            <a:r>
              <a:rPr lang="en-US" sz="1800" b="1" i="0" u="sng" dirty="0">
                <a:solidFill>
                  <a:srgbClr val="FFFF00"/>
                </a:solidFill>
                <a:effectLst/>
                <a:latin typeface="OpenSans"/>
                <a:hlinkClick r:id="rId2">
                  <a:extLst>
                    <a:ext uri="{A12FA001-AC4F-418D-AE19-62706E023703}">
                      <ahyp:hlinkClr xmlns:ahyp="http://schemas.microsoft.com/office/drawing/2018/hyperlinkcolor" val="tx"/>
                    </a:ext>
                  </a:extLst>
                </a:hlinkClick>
              </a:rPr>
              <a:t>Educate yourself</a:t>
            </a:r>
            <a:r>
              <a:rPr lang="en-US" sz="1800" b="0" i="0" dirty="0">
                <a:solidFill>
                  <a:srgbClr val="FFFF00"/>
                </a:solidFill>
                <a:effectLst/>
                <a:latin typeface="OpenSans"/>
              </a:rPr>
              <a:t> about mental illness including substance use disorders.</a:t>
            </a:r>
            <a:br>
              <a:rPr lang="en-US" sz="1800" b="0" i="0" dirty="0">
                <a:solidFill>
                  <a:srgbClr val="FFFF00"/>
                </a:solidFill>
                <a:effectLst/>
                <a:latin typeface="OpenSans"/>
              </a:rPr>
            </a:br>
            <a:br>
              <a:rPr lang="en-US" sz="1800" b="0" i="0" dirty="0">
                <a:solidFill>
                  <a:srgbClr val="FFFF00"/>
                </a:solidFill>
                <a:effectLst/>
                <a:latin typeface="OpenSans"/>
              </a:rPr>
            </a:br>
            <a:r>
              <a:rPr lang="en-US" sz="1800" b="0" i="0" dirty="0">
                <a:solidFill>
                  <a:srgbClr val="FFFF00"/>
                </a:solidFill>
                <a:effectLst/>
                <a:latin typeface="OpenSans"/>
              </a:rPr>
              <a:t>Be aware of your attitudes and </a:t>
            </a:r>
            <a:r>
              <a:rPr lang="en-US" sz="1800" b="0" i="0" dirty="0" err="1">
                <a:solidFill>
                  <a:srgbClr val="FFFF00"/>
                </a:solidFill>
                <a:effectLst/>
                <a:latin typeface="OpenSans"/>
              </a:rPr>
              <a:t>behaviour</a:t>
            </a:r>
            <a:r>
              <a:rPr lang="en-US" sz="1800" b="0" i="0" dirty="0">
                <a:solidFill>
                  <a:srgbClr val="FFFF00"/>
                </a:solidFill>
                <a:effectLst/>
                <a:latin typeface="OpenSans"/>
              </a:rPr>
              <a:t>. Examine your own judgmental thinking, reinforced by upbringing and society.</a:t>
            </a:r>
            <a:br>
              <a:rPr lang="en-US" sz="1800" b="0" i="0" dirty="0">
                <a:solidFill>
                  <a:srgbClr val="FFFF00"/>
                </a:solidFill>
                <a:effectLst/>
                <a:latin typeface="OpenSans"/>
              </a:rPr>
            </a:br>
            <a:br>
              <a:rPr lang="en-US" sz="1800" b="0" i="0" dirty="0">
                <a:solidFill>
                  <a:srgbClr val="FFFF00"/>
                </a:solidFill>
                <a:effectLst/>
                <a:latin typeface="OpenSans"/>
              </a:rPr>
            </a:br>
            <a:r>
              <a:rPr lang="en-US" sz="1800" b="0" i="0" dirty="0">
                <a:solidFill>
                  <a:srgbClr val="FFFF00"/>
                </a:solidFill>
                <a:effectLst/>
                <a:latin typeface="OpenSans"/>
              </a:rPr>
              <a:t>Choose your words carefully. The way we speak can affect the attitudes of others.</a:t>
            </a:r>
            <a:br>
              <a:rPr lang="en-US" sz="1800" b="0" i="0" dirty="0">
                <a:solidFill>
                  <a:srgbClr val="FFFF00"/>
                </a:solidFill>
                <a:effectLst/>
                <a:latin typeface="OpenSans"/>
              </a:rPr>
            </a:br>
            <a:br>
              <a:rPr lang="en-US" sz="1800" b="0" i="0" dirty="0">
                <a:solidFill>
                  <a:srgbClr val="FFFF00"/>
                </a:solidFill>
                <a:effectLst/>
                <a:latin typeface="OpenSans"/>
              </a:rPr>
            </a:br>
            <a:r>
              <a:rPr lang="en-US" sz="1800" b="0" i="0" dirty="0">
                <a:solidFill>
                  <a:srgbClr val="FFFF00"/>
                </a:solidFill>
                <a:effectLst/>
                <a:latin typeface="OpenSans"/>
              </a:rPr>
              <a:t>Educate others. </a:t>
            </a:r>
            <a:r>
              <a:rPr lang="en-US" sz="1800" b="1" i="0" u="sng" dirty="0">
                <a:solidFill>
                  <a:srgbClr val="FFFF00"/>
                </a:solidFill>
                <a:effectLst/>
                <a:latin typeface="OpenSans"/>
                <a:hlinkClick r:id="rId3">
                  <a:extLst>
                    <a:ext uri="{A12FA001-AC4F-418D-AE19-62706E023703}">
                      <ahyp:hlinkClr xmlns:ahyp="http://schemas.microsoft.com/office/drawing/2018/hyperlinkcolor" val="tx"/>
                    </a:ext>
                  </a:extLst>
                </a:hlinkClick>
              </a:rPr>
              <a:t>Pass on facts</a:t>
            </a:r>
            <a:r>
              <a:rPr lang="en-US" sz="1800" b="0" i="0" dirty="0">
                <a:solidFill>
                  <a:srgbClr val="FFFF00"/>
                </a:solidFill>
                <a:effectLst/>
                <a:latin typeface="OpenSans"/>
              </a:rPr>
              <a:t> and positive attitudes; challenge myths and stereotypes.</a:t>
            </a:r>
            <a:br>
              <a:rPr lang="en-US" sz="1800" b="0" i="0" dirty="0">
                <a:solidFill>
                  <a:srgbClr val="FFFF00"/>
                </a:solidFill>
                <a:effectLst/>
                <a:latin typeface="OpenSans"/>
              </a:rPr>
            </a:br>
            <a:br>
              <a:rPr lang="en-US" sz="1800" b="0" i="0" dirty="0">
                <a:solidFill>
                  <a:srgbClr val="FFFF00"/>
                </a:solidFill>
                <a:effectLst/>
                <a:latin typeface="OpenSans"/>
              </a:rPr>
            </a:br>
            <a:r>
              <a:rPr lang="en-US" sz="1800" b="0" i="0" dirty="0">
                <a:solidFill>
                  <a:srgbClr val="FFFF00"/>
                </a:solidFill>
                <a:effectLst/>
                <a:latin typeface="OpenSans"/>
              </a:rPr>
              <a:t>Focus on the positive. Mental illness, including addictions, are only part of anyone's larger picture.</a:t>
            </a:r>
            <a:br>
              <a:rPr lang="en-US" sz="1800" b="0" i="0" dirty="0">
                <a:solidFill>
                  <a:srgbClr val="FFFF00"/>
                </a:solidFill>
                <a:effectLst/>
                <a:latin typeface="OpenSans"/>
              </a:rPr>
            </a:br>
            <a:br>
              <a:rPr lang="en-US" sz="1800" b="0" i="0" dirty="0">
                <a:solidFill>
                  <a:srgbClr val="FFFF00"/>
                </a:solidFill>
                <a:effectLst/>
                <a:latin typeface="OpenSans"/>
              </a:rPr>
            </a:br>
            <a:r>
              <a:rPr lang="en-US" sz="1800" b="0" i="0" dirty="0">
                <a:solidFill>
                  <a:srgbClr val="FFFF00"/>
                </a:solidFill>
                <a:effectLst/>
                <a:latin typeface="OpenSans"/>
              </a:rPr>
              <a:t>Support people. Treat everyone with dignity and respect; offer support and encouragement.</a:t>
            </a:r>
            <a:br>
              <a:rPr lang="en-US" sz="1800" b="0" i="0" dirty="0">
                <a:solidFill>
                  <a:srgbClr val="FFFF00"/>
                </a:solidFill>
                <a:effectLst/>
                <a:latin typeface="OpenSans"/>
              </a:rPr>
            </a:br>
            <a:br>
              <a:rPr lang="en-US" sz="1800" b="0" i="0" dirty="0">
                <a:solidFill>
                  <a:srgbClr val="FFFF00"/>
                </a:solidFill>
                <a:effectLst/>
                <a:latin typeface="OpenSans"/>
              </a:rPr>
            </a:br>
            <a:r>
              <a:rPr lang="en-US" sz="1800" b="0" i="0" dirty="0">
                <a:solidFill>
                  <a:srgbClr val="FFFF00"/>
                </a:solidFill>
                <a:effectLst/>
                <a:latin typeface="OpenSans"/>
              </a:rPr>
              <a:t>Include everyone. It's against the law to deny jobs or services to anyone with these health issues.</a:t>
            </a:r>
            <a:br>
              <a:rPr lang="en-US" b="0" i="0" dirty="0">
                <a:solidFill>
                  <a:srgbClr val="333333"/>
                </a:solidFill>
                <a:effectLst/>
                <a:latin typeface="OpenSans"/>
              </a:rPr>
            </a:br>
            <a:r>
              <a:rPr lang="en-US" sz="2400" b="0" i="0" dirty="0">
                <a:solidFill>
                  <a:srgbClr val="FF0000"/>
                </a:solidFill>
                <a:effectLst/>
                <a:latin typeface="OpenSans"/>
              </a:rPr>
              <a:t>https://www.camh.ca/en/driving-change/addressing-stigma</a:t>
            </a:r>
            <a:endParaRPr lang="en-US" sz="2400" dirty="0">
              <a:solidFill>
                <a:srgbClr val="FF0000"/>
              </a:solidFill>
            </a:endParaRPr>
          </a:p>
        </p:txBody>
      </p:sp>
    </p:spTree>
    <p:extLst>
      <p:ext uri="{BB962C8B-B14F-4D97-AF65-F5344CB8AC3E}">
        <p14:creationId xmlns:p14="http://schemas.microsoft.com/office/powerpoint/2010/main" val="190267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9BED-2836-44F1-A873-ED1BFCF82304}"/>
              </a:ext>
            </a:extLst>
          </p:cNvPr>
          <p:cNvSpPr>
            <a:spLocks noGrp="1"/>
          </p:cNvSpPr>
          <p:nvPr>
            <p:ph type="title"/>
          </p:nvPr>
        </p:nvSpPr>
        <p:spPr/>
        <p:txBody>
          <a:bodyPr/>
          <a:lstStyle/>
          <a:p>
            <a:r>
              <a:rPr lang="en-US" dirty="0">
                <a:cs typeface="Arial"/>
              </a:rPr>
              <a:t>Moving forward...</a:t>
            </a:r>
            <a:endParaRPr lang="en-US" dirty="0"/>
          </a:p>
        </p:txBody>
      </p:sp>
      <p:sp>
        <p:nvSpPr>
          <p:cNvPr id="3" name="Content Placeholder 2">
            <a:extLst>
              <a:ext uri="{FF2B5EF4-FFF2-40B4-BE49-F238E27FC236}">
                <a16:creationId xmlns:a16="http://schemas.microsoft.com/office/drawing/2014/main" id="{948251FA-88AD-42E2-A1A4-916071EA6AFB}"/>
              </a:ext>
            </a:extLst>
          </p:cNvPr>
          <p:cNvSpPr>
            <a:spLocks noGrp="1"/>
          </p:cNvSpPr>
          <p:nvPr>
            <p:ph idx="1"/>
          </p:nvPr>
        </p:nvSpPr>
        <p:spPr>
          <a:xfrm>
            <a:off x="301625" y="1676400"/>
            <a:ext cx="8517183" cy="4905898"/>
          </a:xfrm>
        </p:spPr>
        <p:txBody>
          <a:bodyPr/>
          <a:lstStyle/>
          <a:p>
            <a:r>
              <a:rPr lang="en-US" dirty="0">
                <a:cs typeface="Arial"/>
              </a:rPr>
              <a:t>Environment here in the classroom and outside</a:t>
            </a:r>
          </a:p>
          <a:p>
            <a:r>
              <a:rPr lang="en-US" dirty="0">
                <a:cs typeface="Arial"/>
              </a:rPr>
              <a:t>Health equality b/w P,M/E and S</a:t>
            </a:r>
          </a:p>
          <a:p>
            <a:pPr lvl="1"/>
            <a:r>
              <a:rPr lang="en-US" dirty="0">
                <a:ea typeface="+mn-lt"/>
                <a:cs typeface="+mn-lt"/>
              </a:rPr>
              <a:t>Cancer example</a:t>
            </a:r>
            <a:endParaRPr lang="en-US" dirty="0">
              <a:cs typeface="Arial"/>
            </a:endParaRPr>
          </a:p>
          <a:p>
            <a:pPr>
              <a:buClr>
                <a:srgbClr val="FFCC00"/>
              </a:buClr>
            </a:pPr>
            <a:r>
              <a:rPr lang="en-US" dirty="0">
                <a:cs typeface="Arial"/>
              </a:rPr>
              <a:t>Learn the Facts! We all have a mental health side to our lives</a:t>
            </a:r>
          </a:p>
          <a:p>
            <a:pPr>
              <a:buClr>
                <a:srgbClr val="FFCC00"/>
              </a:buClr>
            </a:pPr>
            <a:r>
              <a:rPr lang="en-US" dirty="0">
                <a:cs typeface="Arial"/>
              </a:rPr>
              <a:t>Your language matters</a:t>
            </a:r>
            <a:endParaRPr lang="en-US" dirty="0"/>
          </a:p>
          <a:p>
            <a:pPr lvl="1"/>
            <a:r>
              <a:rPr lang="en-US" dirty="0">
                <a:cs typeface="Arial"/>
              </a:rPr>
              <a:t>"That bipolar dude/chick" v. "That person with a bipolar illness"</a:t>
            </a:r>
          </a:p>
          <a:p>
            <a:pPr>
              <a:buClr>
                <a:srgbClr val="FFCC00"/>
              </a:buClr>
            </a:pPr>
            <a:endParaRPr lang="en-US" dirty="0">
              <a:cs typeface="Arial"/>
            </a:endParaRPr>
          </a:p>
          <a:p>
            <a:pPr>
              <a:buClr>
                <a:srgbClr val="FFCC00"/>
              </a:buClr>
            </a:pPr>
            <a:endParaRPr lang="en-US" dirty="0">
              <a:cs typeface="Arial"/>
            </a:endParaRPr>
          </a:p>
          <a:p>
            <a:pPr lvl="1"/>
            <a:endParaRPr lang="en-US" dirty="0">
              <a:cs typeface="Arial"/>
            </a:endParaRPr>
          </a:p>
          <a:p>
            <a:pPr>
              <a:buClr>
                <a:srgbClr val="FFCC00"/>
              </a:buClr>
            </a:pPr>
            <a:endParaRPr lang="en-US" dirty="0">
              <a:cs typeface="Arial"/>
            </a:endParaRPr>
          </a:p>
        </p:txBody>
      </p:sp>
    </p:spTree>
    <p:extLst>
      <p:ext uri="{BB962C8B-B14F-4D97-AF65-F5344CB8AC3E}">
        <p14:creationId xmlns:p14="http://schemas.microsoft.com/office/powerpoint/2010/main" val="313644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A1A0-C5A4-4AAC-A9F7-30A7D2548253}"/>
              </a:ext>
            </a:extLst>
          </p:cNvPr>
          <p:cNvSpPr>
            <a:spLocks noGrp="1"/>
          </p:cNvSpPr>
          <p:nvPr>
            <p:ph type="title"/>
          </p:nvPr>
        </p:nvSpPr>
        <p:spPr/>
        <p:txBody>
          <a:bodyPr/>
          <a:lstStyle/>
          <a:p>
            <a:r>
              <a:rPr lang="en-US" dirty="0"/>
              <a:t>Reasons why people don’t seek mental health help?</a:t>
            </a:r>
          </a:p>
        </p:txBody>
      </p:sp>
      <p:sp>
        <p:nvSpPr>
          <p:cNvPr id="3" name="Content Placeholder 2">
            <a:extLst>
              <a:ext uri="{FF2B5EF4-FFF2-40B4-BE49-F238E27FC236}">
                <a16:creationId xmlns:a16="http://schemas.microsoft.com/office/drawing/2014/main" id="{35BC10B8-1568-4C63-9052-FBF9CA640F3A}"/>
              </a:ext>
            </a:extLst>
          </p:cNvPr>
          <p:cNvSpPr>
            <a:spLocks noGrp="1"/>
          </p:cNvSpPr>
          <p:nvPr>
            <p:ph idx="1"/>
          </p:nvPr>
        </p:nvSpPr>
        <p:spPr/>
        <p:txBody>
          <a:bodyPr/>
          <a:lstStyle/>
          <a:p>
            <a:r>
              <a:rPr lang="en-US" sz="1800" dirty="0">
                <a:solidFill>
                  <a:schemeClr val="accent1">
                    <a:lumMod val="40000"/>
                    <a:lumOff val="60000"/>
                  </a:schemeClr>
                </a:solidFill>
                <a:effectLst/>
                <a:latin typeface="Arial" panose="020B0604020202020204" pitchFamily="34" charset="0"/>
                <a:ea typeface="Times New Roman" panose="02020603050405020304" pitchFamily="18" charset="0"/>
              </a:rPr>
              <a:t>We don't think our problems are bad enough</a:t>
            </a:r>
          </a:p>
          <a:p>
            <a:r>
              <a:rPr lang="en-US" sz="1800" dirty="0">
                <a:solidFill>
                  <a:schemeClr val="accent1">
                    <a:lumMod val="40000"/>
                    <a:lumOff val="60000"/>
                  </a:schemeClr>
                </a:solidFill>
                <a:effectLst/>
                <a:latin typeface="Arial" panose="020B0604020202020204" pitchFamily="34" charset="0"/>
                <a:ea typeface="Times New Roman" panose="02020603050405020304" pitchFamily="18" charset="0"/>
              </a:rPr>
              <a:t>We think they’re so bad we'll be </a:t>
            </a:r>
            <a:r>
              <a:rPr lang="en-US" sz="1800" dirty="0">
                <a:solidFill>
                  <a:srgbClr val="FF0000"/>
                </a:solidFill>
                <a:effectLst/>
                <a:latin typeface="Arial" panose="020B0604020202020204" pitchFamily="34" charset="0"/>
                <a:ea typeface="Times New Roman" panose="02020603050405020304" pitchFamily="18" charset="0"/>
              </a:rPr>
              <a:t>stigmatized</a:t>
            </a:r>
          </a:p>
          <a:p>
            <a:r>
              <a:rPr lang="en-US" sz="1800" dirty="0">
                <a:solidFill>
                  <a:schemeClr val="accent1">
                    <a:lumMod val="40000"/>
                    <a:lumOff val="60000"/>
                  </a:schemeClr>
                </a:solidFill>
                <a:effectLst/>
                <a:latin typeface="Arial" panose="020B0604020202020204" pitchFamily="34" charset="0"/>
                <a:ea typeface="Times New Roman" panose="02020603050405020304" pitchFamily="18" charset="0"/>
              </a:rPr>
              <a:t>We think we can fix things ourselves</a:t>
            </a:r>
          </a:p>
          <a:p>
            <a:r>
              <a:rPr lang="en-US" sz="1800" dirty="0">
                <a:solidFill>
                  <a:schemeClr val="accent1">
                    <a:lumMod val="40000"/>
                    <a:lumOff val="60000"/>
                  </a:schemeClr>
                </a:solidFill>
                <a:effectLst/>
                <a:latin typeface="Arial" panose="020B0604020202020204" pitchFamily="34" charset="0"/>
                <a:ea typeface="Times New Roman" panose="02020603050405020304" pitchFamily="18" charset="0"/>
              </a:rPr>
              <a:t>We don't want to tell a stranger our deepest secrets and fears</a:t>
            </a:r>
          </a:p>
          <a:p>
            <a:r>
              <a:rPr lang="en-US" sz="1800" dirty="0">
                <a:solidFill>
                  <a:schemeClr val="accent1">
                    <a:lumMod val="40000"/>
                    <a:lumOff val="60000"/>
                  </a:schemeClr>
                </a:solidFill>
                <a:effectLst/>
                <a:latin typeface="Arial" panose="020B0604020202020204" pitchFamily="34" charset="0"/>
                <a:ea typeface="Times New Roman" panose="02020603050405020304" pitchFamily="18" charset="0"/>
              </a:rPr>
              <a:t>We don't have the money</a:t>
            </a:r>
          </a:p>
          <a:p>
            <a:r>
              <a:rPr lang="en-US" sz="1800" dirty="0">
                <a:solidFill>
                  <a:schemeClr val="accent1">
                    <a:lumMod val="40000"/>
                    <a:lumOff val="60000"/>
                  </a:schemeClr>
                </a:solidFill>
                <a:effectLst/>
                <a:latin typeface="Arial" panose="020B0604020202020204" pitchFamily="34" charset="0"/>
                <a:ea typeface="Times New Roman" panose="02020603050405020304" pitchFamily="18" charset="0"/>
              </a:rPr>
              <a:t>We don't have the time</a:t>
            </a:r>
          </a:p>
          <a:p>
            <a:r>
              <a:rPr lang="en-US" sz="1800" dirty="0">
                <a:solidFill>
                  <a:schemeClr val="accent1">
                    <a:lumMod val="40000"/>
                    <a:lumOff val="60000"/>
                  </a:schemeClr>
                </a:solidFill>
                <a:effectLst/>
                <a:latin typeface="Arial" panose="020B0604020202020204" pitchFamily="34" charset="0"/>
                <a:ea typeface="Times New Roman" panose="02020603050405020304" pitchFamily="18" charset="0"/>
              </a:rPr>
              <a:t>We don’t know where or how to get help. </a:t>
            </a:r>
          </a:p>
          <a:p>
            <a:endParaRPr lang="en-US" sz="1800" dirty="0">
              <a:solidFill>
                <a:schemeClr val="accent1">
                  <a:lumMod val="40000"/>
                  <a:lumOff val="60000"/>
                </a:schemeClr>
              </a:solidFill>
              <a:effectLst/>
              <a:latin typeface="Arial" panose="020B0604020202020204" pitchFamily="34" charset="0"/>
            </a:endParaRPr>
          </a:p>
          <a:p>
            <a:endParaRPr lang="en-US" sz="1800" dirty="0">
              <a:solidFill>
                <a:schemeClr val="accent1">
                  <a:lumMod val="40000"/>
                  <a:lumOff val="60000"/>
                </a:schemeClr>
              </a:solidFill>
              <a:effectLst/>
              <a:latin typeface="Arial" panose="020B0604020202020204" pitchFamily="34" charset="0"/>
            </a:endParaRPr>
          </a:p>
          <a:p>
            <a:r>
              <a:rPr lang="en-US" sz="1800" dirty="0">
                <a:solidFill>
                  <a:schemeClr val="accent1">
                    <a:lumMod val="40000"/>
                    <a:lumOff val="60000"/>
                  </a:schemeClr>
                </a:solidFill>
                <a:effectLst/>
                <a:latin typeface="Arial" panose="020B0604020202020204" pitchFamily="34" charset="0"/>
              </a:rPr>
              <a:t>Anybody see a common word above?</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2190887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down)">
                                      <p:cBhvr>
                                        <p:cTn id="49" dur="580">
                                          <p:stCondLst>
                                            <p:cond delay="0"/>
                                          </p:stCondLst>
                                        </p:cTn>
                                        <p:tgtEl>
                                          <p:spTgt spid="3">
                                            <p:txEl>
                                              <p:pRg st="9" end="9"/>
                                            </p:txEl>
                                          </p:spTgt>
                                        </p:tgtEl>
                                      </p:cBhvr>
                                    </p:animEffect>
                                    <p:anim calcmode="lin" valueType="num">
                                      <p:cBhvr>
                                        <p:cTn id="5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9" end="9"/>
                                            </p:txEl>
                                          </p:spTgt>
                                        </p:tgtEl>
                                      </p:cBhvr>
                                      <p:to x="100000" y="60000"/>
                                    </p:animScale>
                                    <p:animScale>
                                      <p:cBhvr>
                                        <p:cTn id="56" dur="166" decel="50000">
                                          <p:stCondLst>
                                            <p:cond delay="676"/>
                                          </p:stCondLst>
                                        </p:cTn>
                                        <p:tgtEl>
                                          <p:spTgt spid="3">
                                            <p:txEl>
                                              <p:pRg st="9" end="9"/>
                                            </p:txEl>
                                          </p:spTgt>
                                        </p:tgtEl>
                                      </p:cBhvr>
                                      <p:to x="100000" y="100000"/>
                                    </p:animScale>
                                    <p:animScale>
                                      <p:cBhvr>
                                        <p:cTn id="57" dur="26">
                                          <p:stCondLst>
                                            <p:cond delay="1312"/>
                                          </p:stCondLst>
                                        </p:cTn>
                                        <p:tgtEl>
                                          <p:spTgt spid="3">
                                            <p:txEl>
                                              <p:pRg st="9" end="9"/>
                                            </p:txEl>
                                          </p:spTgt>
                                        </p:tgtEl>
                                      </p:cBhvr>
                                      <p:to x="100000" y="80000"/>
                                    </p:animScale>
                                    <p:animScale>
                                      <p:cBhvr>
                                        <p:cTn id="58" dur="166" decel="50000">
                                          <p:stCondLst>
                                            <p:cond delay="1338"/>
                                          </p:stCondLst>
                                        </p:cTn>
                                        <p:tgtEl>
                                          <p:spTgt spid="3">
                                            <p:txEl>
                                              <p:pRg st="9" end="9"/>
                                            </p:txEl>
                                          </p:spTgt>
                                        </p:tgtEl>
                                      </p:cBhvr>
                                      <p:to x="100000" y="100000"/>
                                    </p:animScale>
                                    <p:animScale>
                                      <p:cBhvr>
                                        <p:cTn id="59" dur="26">
                                          <p:stCondLst>
                                            <p:cond delay="1642"/>
                                          </p:stCondLst>
                                        </p:cTn>
                                        <p:tgtEl>
                                          <p:spTgt spid="3">
                                            <p:txEl>
                                              <p:pRg st="9" end="9"/>
                                            </p:txEl>
                                          </p:spTgt>
                                        </p:tgtEl>
                                      </p:cBhvr>
                                      <p:to x="100000" y="90000"/>
                                    </p:animScale>
                                    <p:animScale>
                                      <p:cBhvr>
                                        <p:cTn id="60" dur="166" decel="50000">
                                          <p:stCondLst>
                                            <p:cond delay="1668"/>
                                          </p:stCondLst>
                                        </p:cTn>
                                        <p:tgtEl>
                                          <p:spTgt spid="3">
                                            <p:txEl>
                                              <p:pRg st="9" end="9"/>
                                            </p:txEl>
                                          </p:spTgt>
                                        </p:tgtEl>
                                      </p:cBhvr>
                                      <p:to x="100000" y="100000"/>
                                    </p:animScale>
                                    <p:animScale>
                                      <p:cBhvr>
                                        <p:cTn id="61" dur="26">
                                          <p:stCondLst>
                                            <p:cond delay="1808"/>
                                          </p:stCondLst>
                                        </p:cTn>
                                        <p:tgtEl>
                                          <p:spTgt spid="3">
                                            <p:txEl>
                                              <p:pRg st="9" end="9"/>
                                            </p:txEl>
                                          </p:spTgt>
                                        </p:tgtEl>
                                      </p:cBhvr>
                                      <p:to x="100000" y="95000"/>
                                    </p:animScale>
                                    <p:animScale>
                                      <p:cBhvr>
                                        <p:cTn id="6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043D33D-7757-4941-86DE-052082258B9D}"/>
              </a:ext>
            </a:extLst>
          </p:cNvPr>
          <p:cNvSpPr>
            <a:spLocks noGrp="1" noRot="1" noChangeArrowheads="1"/>
          </p:cNvSpPr>
          <p:nvPr>
            <p:ph type="title"/>
          </p:nvPr>
        </p:nvSpPr>
        <p:spPr/>
        <p:txBody>
          <a:bodyPr/>
          <a:lstStyle/>
          <a:p>
            <a:pPr eaLnBrk="1" hangingPunct="1">
              <a:defRPr/>
            </a:pPr>
            <a:r>
              <a:rPr lang="en-US" u="sng"/>
              <a:t>Stress</a:t>
            </a:r>
          </a:p>
        </p:txBody>
      </p:sp>
      <p:sp>
        <p:nvSpPr>
          <p:cNvPr id="7171" name="Rectangle 3">
            <a:extLst>
              <a:ext uri="{FF2B5EF4-FFF2-40B4-BE49-F238E27FC236}">
                <a16:creationId xmlns:a16="http://schemas.microsoft.com/office/drawing/2014/main" id="{C10292DD-63A7-40FD-AB69-E32EF4326C54}"/>
              </a:ext>
            </a:extLst>
          </p:cNvPr>
          <p:cNvSpPr>
            <a:spLocks noGrp="1" noRot="1" noChangeArrowheads="1"/>
          </p:cNvSpPr>
          <p:nvPr>
            <p:ph type="body" idx="1"/>
          </p:nvPr>
        </p:nvSpPr>
        <p:spPr/>
        <p:txBody>
          <a:bodyPr/>
          <a:lstStyle/>
          <a:p>
            <a:pPr eaLnBrk="1" hangingPunct="1">
              <a:defRPr/>
            </a:pPr>
            <a:r>
              <a:rPr lang="en-US" b="1" dirty="0">
                <a:solidFill>
                  <a:schemeClr val="accent2"/>
                </a:solidFill>
              </a:rPr>
              <a:t>A reaction of your body and mind to threatening or challenging events in your life </a:t>
            </a:r>
          </a:p>
          <a:p>
            <a:pPr eaLnBrk="1" hangingPunct="1">
              <a:defRPr/>
            </a:pPr>
            <a:r>
              <a:rPr lang="en-US" b="1" dirty="0">
                <a:solidFill>
                  <a:srgbClr val="FFC000"/>
                </a:solidFill>
              </a:rPr>
              <a:t>Stressful events and rating scale:</a:t>
            </a:r>
          </a:p>
          <a:p>
            <a:pPr lvl="1" eaLnBrk="1" hangingPunct="1">
              <a:defRPr/>
            </a:pPr>
            <a:r>
              <a:rPr lang="en-US" dirty="0">
                <a:hlinkClick r:id="rId2"/>
              </a:rPr>
              <a:t>Helen Jarvis Stress Test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7823872-A147-488F-BDED-B5DE0CD5A9F9}"/>
              </a:ext>
            </a:extLst>
          </p:cNvPr>
          <p:cNvSpPr>
            <a:spLocks noGrp="1" noRot="1" noChangeArrowheads="1"/>
          </p:cNvSpPr>
          <p:nvPr>
            <p:ph type="title"/>
          </p:nvPr>
        </p:nvSpPr>
        <p:spPr/>
        <p:txBody>
          <a:bodyPr/>
          <a:lstStyle/>
          <a:p>
            <a:pPr eaLnBrk="1" hangingPunct="1">
              <a:defRPr/>
            </a:pPr>
            <a:r>
              <a:rPr lang="en-US" u="sng" dirty="0"/>
              <a:t>Everyday Stressors</a:t>
            </a:r>
          </a:p>
        </p:txBody>
      </p:sp>
      <p:sp>
        <p:nvSpPr>
          <p:cNvPr id="8195" name="Rectangle 3">
            <a:extLst>
              <a:ext uri="{FF2B5EF4-FFF2-40B4-BE49-F238E27FC236}">
                <a16:creationId xmlns:a16="http://schemas.microsoft.com/office/drawing/2014/main" id="{D6AB51AE-1D0E-4AED-AE8F-D81D785F11D4}"/>
              </a:ext>
            </a:extLst>
          </p:cNvPr>
          <p:cNvSpPr>
            <a:spLocks noGrp="1" noRot="1" noChangeArrowheads="1"/>
          </p:cNvSpPr>
          <p:nvPr>
            <p:ph type="body" idx="1"/>
          </p:nvPr>
        </p:nvSpPr>
        <p:spPr/>
        <p:txBody>
          <a:bodyPr/>
          <a:lstStyle/>
          <a:p>
            <a:pPr eaLnBrk="1" hangingPunct="1">
              <a:defRPr/>
            </a:pPr>
            <a:r>
              <a:rPr lang="en-US" b="1" dirty="0">
                <a:solidFill>
                  <a:schemeClr val="hlink"/>
                </a:solidFill>
              </a:rPr>
              <a:t>School</a:t>
            </a:r>
          </a:p>
          <a:p>
            <a:pPr eaLnBrk="1" hangingPunct="1">
              <a:defRPr/>
            </a:pPr>
            <a:r>
              <a:rPr lang="en-US" b="1" dirty="0">
                <a:solidFill>
                  <a:schemeClr val="hlink"/>
                </a:solidFill>
              </a:rPr>
              <a:t>Parents</a:t>
            </a:r>
          </a:p>
          <a:p>
            <a:pPr eaLnBrk="1" hangingPunct="1">
              <a:defRPr/>
            </a:pPr>
            <a:r>
              <a:rPr lang="en-US" b="1" dirty="0">
                <a:solidFill>
                  <a:schemeClr val="hlink"/>
                </a:solidFill>
              </a:rPr>
              <a:t>Friends</a:t>
            </a:r>
          </a:p>
          <a:p>
            <a:pPr eaLnBrk="1" hangingPunct="1">
              <a:defRPr/>
            </a:pPr>
            <a:r>
              <a:rPr lang="en-US" b="1" dirty="0">
                <a:solidFill>
                  <a:schemeClr val="hlink"/>
                </a:solidFill>
              </a:rPr>
              <a:t>Boyfriends/Girlfriends</a:t>
            </a:r>
          </a:p>
          <a:p>
            <a:pPr eaLnBrk="1" hangingPunct="1">
              <a:defRPr/>
            </a:pPr>
            <a:r>
              <a:rPr lang="en-US" b="1" dirty="0">
                <a:solidFill>
                  <a:schemeClr val="hlink"/>
                </a:solidFill>
              </a:rPr>
              <a:t>Chores</a:t>
            </a:r>
          </a:p>
          <a:p>
            <a:pPr eaLnBrk="1" hangingPunct="1">
              <a:defRPr/>
            </a:pPr>
            <a:r>
              <a:rPr lang="en-US" b="1" dirty="0">
                <a:solidFill>
                  <a:schemeClr val="hlink"/>
                </a:solidFill>
              </a:rPr>
              <a:t>Job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632EFE2-8AC4-4EC2-BA38-6E2BDCD14549}"/>
              </a:ext>
            </a:extLst>
          </p:cNvPr>
          <p:cNvSpPr>
            <a:spLocks noGrp="1" noRot="1" noChangeArrowheads="1"/>
          </p:cNvSpPr>
          <p:nvPr>
            <p:ph type="title"/>
          </p:nvPr>
        </p:nvSpPr>
        <p:spPr/>
        <p:txBody>
          <a:bodyPr/>
          <a:lstStyle/>
          <a:p>
            <a:pPr eaLnBrk="1" hangingPunct="1">
              <a:defRPr/>
            </a:pPr>
            <a:r>
              <a:rPr lang="en-US" u="sng" dirty="0"/>
              <a:t>Physical Stressors</a:t>
            </a:r>
          </a:p>
        </p:txBody>
      </p:sp>
      <p:sp>
        <p:nvSpPr>
          <p:cNvPr id="9219" name="Rectangle 3">
            <a:extLst>
              <a:ext uri="{FF2B5EF4-FFF2-40B4-BE49-F238E27FC236}">
                <a16:creationId xmlns:a16="http://schemas.microsoft.com/office/drawing/2014/main" id="{809F2B0F-C9B2-4051-9A2D-E0A748C00001}"/>
              </a:ext>
            </a:extLst>
          </p:cNvPr>
          <p:cNvSpPr>
            <a:spLocks noGrp="1" noRot="1" noChangeArrowheads="1"/>
          </p:cNvSpPr>
          <p:nvPr>
            <p:ph type="body" idx="1"/>
          </p:nvPr>
        </p:nvSpPr>
        <p:spPr/>
        <p:txBody>
          <a:bodyPr/>
          <a:lstStyle/>
          <a:p>
            <a:pPr eaLnBrk="1" hangingPunct="1">
              <a:defRPr/>
            </a:pPr>
            <a:r>
              <a:rPr lang="en-US" dirty="0">
                <a:solidFill>
                  <a:schemeClr val="hlink"/>
                </a:solidFill>
              </a:rPr>
              <a:t>Temperature</a:t>
            </a:r>
          </a:p>
          <a:p>
            <a:pPr eaLnBrk="1" hangingPunct="1">
              <a:defRPr/>
            </a:pPr>
            <a:r>
              <a:rPr lang="en-US" dirty="0">
                <a:solidFill>
                  <a:schemeClr val="hlink"/>
                </a:solidFill>
              </a:rPr>
              <a:t>Lighting</a:t>
            </a:r>
          </a:p>
          <a:p>
            <a:pPr eaLnBrk="1" hangingPunct="1">
              <a:defRPr/>
            </a:pPr>
            <a:r>
              <a:rPr lang="en-US" dirty="0">
                <a:solidFill>
                  <a:schemeClr val="hlink"/>
                </a:solidFill>
              </a:rPr>
              <a:t>Noise</a:t>
            </a:r>
          </a:p>
          <a:p>
            <a:pPr eaLnBrk="1" hangingPunct="1">
              <a:defRPr/>
            </a:pPr>
            <a:r>
              <a:rPr lang="en-US" dirty="0">
                <a:solidFill>
                  <a:schemeClr val="hlink"/>
                </a:solidFill>
              </a:rPr>
              <a:t>People</a:t>
            </a:r>
          </a:p>
          <a:p>
            <a:pPr eaLnBrk="1" hangingPunct="1">
              <a:defRPr/>
            </a:pPr>
            <a:r>
              <a:rPr lang="en-US" dirty="0">
                <a:solidFill>
                  <a:schemeClr val="hlink"/>
                </a:solidFill>
              </a:rPr>
              <a:t>Environment</a:t>
            </a:r>
          </a:p>
          <a:p>
            <a:pPr eaLnBrk="1" hangingPunct="1">
              <a:defRPr/>
            </a:pPr>
            <a:r>
              <a:rPr lang="en-US" dirty="0">
                <a:solidFill>
                  <a:schemeClr val="hlink"/>
                </a:solidFill>
              </a:rPr>
              <a:t>Injury</a:t>
            </a:r>
          </a:p>
          <a:p>
            <a:pPr eaLnBrk="1" hangingPunct="1">
              <a:defRPr/>
            </a:pPr>
            <a:r>
              <a:rPr lang="en-US" dirty="0">
                <a:solidFill>
                  <a:schemeClr val="hlink"/>
                </a:solidFill>
              </a:rPr>
              <a:t>Touch</a:t>
            </a:r>
          </a:p>
        </p:txBody>
      </p:sp>
    </p:spTree>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4773</TotalTime>
  <Words>1109</Words>
  <Application>Microsoft Office PowerPoint</Application>
  <PresentationFormat>On-screen Show (4:3)</PresentationFormat>
  <Paragraphs>167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Boca Raton ICG</vt:lpstr>
      <vt:lpstr>OpenSans</vt:lpstr>
      <vt:lpstr>Showcard Gothic</vt:lpstr>
      <vt:lpstr>Times New Roman</vt:lpstr>
      <vt:lpstr>Wingdings</vt:lpstr>
      <vt:lpstr>Clouds</vt:lpstr>
      <vt:lpstr>Stress </vt:lpstr>
      <vt:lpstr>Objectives</vt:lpstr>
      <vt:lpstr>Stigma/History</vt:lpstr>
      <vt:lpstr>Seven Things You Can Do to Reduce Stigma Know the facts. Educate yourself about mental illness including substance use disorders.  Be aware of your attitudes and behaviour. Examine your own judgmental thinking, reinforced by upbringing and society.  Choose your words carefully. The way we speak can affect the attitudes of others.  Educate others. Pass on facts and positive attitudes; challenge myths and stereotypes.  Focus on the positive. Mental illness, including addictions, are only part of anyone's larger picture.  Support people. Treat everyone with dignity and respect; offer support and encouragement.  Include everyone. It's against the law to deny jobs or services to anyone with these health issues. https://www.camh.ca/en/driving-change/addressing-stigma</vt:lpstr>
      <vt:lpstr>Moving forward...</vt:lpstr>
      <vt:lpstr>Reasons why people don’t seek mental health help?</vt:lpstr>
      <vt:lpstr>Stress</vt:lpstr>
      <vt:lpstr>Everyday Stressors</vt:lpstr>
      <vt:lpstr>Physical Stressors</vt:lpstr>
      <vt:lpstr>Social Stressors</vt:lpstr>
      <vt:lpstr>Types of Stress</vt:lpstr>
      <vt:lpstr>What does this picture say?</vt:lpstr>
      <vt:lpstr>Four General Categories:</vt:lpstr>
      <vt:lpstr>Class Activity</vt:lpstr>
      <vt:lpstr>Stress and the Body </vt:lpstr>
      <vt:lpstr>Stress/Illness </vt:lpstr>
      <vt:lpstr>Prolonged Stress</vt:lpstr>
      <vt:lpstr>Posttraumatic stress disorder </vt:lpstr>
      <vt:lpstr>Signs of Stress Overload</vt:lpstr>
      <vt:lpstr>Coping Strategies</vt:lpstr>
      <vt:lpstr>How to keep stress under control!</vt:lpstr>
      <vt:lpstr>Others may need </vt:lpstr>
      <vt:lpstr>What does this mean?</vt:lpstr>
      <vt:lpstr>Community Resources</vt:lpstr>
      <vt:lpstr>Class Activity</vt:lpstr>
    </vt:vector>
  </TitlesOfParts>
  <Company>Olean City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dc:title>
  <dc:creator>Olean Community School</dc:creator>
  <cp:lastModifiedBy>Nawrot, Ryan</cp:lastModifiedBy>
  <cp:revision>132</cp:revision>
  <dcterms:created xsi:type="dcterms:W3CDTF">2007-06-01T14:00:21Z</dcterms:created>
  <dcterms:modified xsi:type="dcterms:W3CDTF">2025-01-27T17:09:37Z</dcterms:modified>
</cp:coreProperties>
</file>