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sldIdLst>
    <p:sldId id="256" r:id="rId2"/>
    <p:sldId id="257" r:id="rId3"/>
    <p:sldId id="261" r:id="rId4"/>
    <p:sldId id="259" r:id="rId5"/>
    <p:sldId id="263" r:id="rId6"/>
    <p:sldId id="260" r:id="rId7"/>
    <p:sldId id="262" r:id="rId8"/>
    <p:sldId id="264" r:id="rId9"/>
    <p:sldId id="265" r:id="rId10"/>
    <p:sldId id="266" r:id="rId11"/>
    <p:sldId id="258" r:id="rId12"/>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86" d="100"/>
          <a:sy n="86" d="100"/>
        </p:scale>
        <p:origin x="1524" y="90"/>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Ref idx="1002">
        <a:schemeClr val="bg2"/>
      </p:bgRef>
    </p:bg>
    <p:spTree>
      <p:nvGrpSpPr>
        <p:cNvPr id="1" name=""/>
        <p:cNvGrpSpPr/>
        <p:nvPr/>
      </p:nvGrpSpPr>
      <p:grpSpPr>
        <a:xfrm>
          <a:off x="0" y="0"/>
          <a:ext cx="0" cy="0"/>
          <a:chOff x="0" y="0"/>
          <a:chExt cx="0" cy="0"/>
        </a:xfrm>
      </p:grpSpPr>
      <p:sp>
        <p:nvSpPr>
          <p:cNvPr id="9" name="Title 8"/>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17" name="Subtitle 16"/>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30" name="Date Placeholder 29"/>
          <p:cNvSpPr>
            <a:spLocks noGrp="1"/>
          </p:cNvSpPr>
          <p:nvPr>
            <p:ph type="dt" sz="half" idx="10"/>
          </p:nvPr>
        </p:nvSpPr>
        <p:spPr/>
        <p:txBody>
          <a:bodyPr/>
          <a:lstStyle/>
          <a:p>
            <a:fld id="{89D9AD8C-0053-4CE1-9C38-1A51D85E7BB4}" type="datetimeFigureOut">
              <a:rPr lang="en-US" smtClean="0"/>
              <a:pPr/>
              <a:t>3/14/2022</a:t>
            </a:fld>
            <a:endParaRPr lang="en-US"/>
          </a:p>
        </p:txBody>
      </p:sp>
      <p:sp>
        <p:nvSpPr>
          <p:cNvPr id="19" name="Footer Placeholder 18"/>
          <p:cNvSpPr>
            <a:spLocks noGrp="1"/>
          </p:cNvSpPr>
          <p:nvPr>
            <p:ph type="ftr" sz="quarter" idx="11"/>
          </p:nvPr>
        </p:nvSpPr>
        <p:spPr/>
        <p:txBody>
          <a:bodyPr/>
          <a:lstStyle/>
          <a:p>
            <a:endParaRPr lang="en-US"/>
          </a:p>
        </p:txBody>
      </p:sp>
      <p:sp>
        <p:nvSpPr>
          <p:cNvPr id="27" name="Slide Number Placeholder 26"/>
          <p:cNvSpPr>
            <a:spLocks noGrp="1"/>
          </p:cNvSpPr>
          <p:nvPr>
            <p:ph type="sldNum" sz="quarter" idx="12"/>
          </p:nvPr>
        </p:nvSpPr>
        <p:spPr/>
        <p:txBody>
          <a:bodyPr/>
          <a:lstStyle/>
          <a:p>
            <a:fld id="{E51B886C-1CBF-461F-AF5B-A3F0F5B8D9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D9AD8C-0053-4CE1-9C38-1A51D85E7BB4}" type="datetimeFigureOut">
              <a:rPr lang="en-US" smtClean="0"/>
              <a:pPr/>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B886C-1CBF-461F-AF5B-A3F0F5B8D94E}"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914401"/>
            <a:ext cx="2057400" cy="5211763"/>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914401"/>
            <a:ext cx="6019800" cy="5211763"/>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D9AD8C-0053-4CE1-9C38-1A51D85E7BB4}" type="datetimeFigureOut">
              <a:rPr lang="en-US" smtClean="0"/>
              <a:pPr/>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B886C-1CBF-461F-AF5B-A3F0F5B8D94E}"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89D9AD8C-0053-4CE1-9C38-1A51D85E7BB4}" type="datetimeFigureOut">
              <a:rPr lang="en-US" smtClean="0"/>
              <a:pPr/>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B886C-1CBF-461F-AF5B-A3F0F5B8D94E}"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2">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89D9AD8C-0053-4CE1-9C38-1A51D85E7BB4}" type="datetimeFigureOut">
              <a:rPr lang="en-US" smtClean="0"/>
              <a:pPr/>
              <a:t>3/14/2022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E51B886C-1CBF-461F-AF5B-A3F0F5B8D94E}" type="slidenum">
              <a:rPr lang="en-US" smtClean="0"/>
              <a:pPr/>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D9AD8C-0053-4CE1-9C38-1A51D85E7BB4}" type="datetimeFigureOut">
              <a:rPr lang="en-US" smtClean="0"/>
              <a:pPr/>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B886C-1CBF-461F-AF5B-A3F0F5B8D94E}"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229600" cy="1143000"/>
          </a:xfrm>
        </p:spPr>
        <p:txBody>
          <a:bodyPr tIns="45720" anchor="b"/>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89D9AD8C-0053-4CE1-9C38-1A51D85E7BB4}" type="datetimeFigureOut">
              <a:rPr lang="en-US" smtClean="0"/>
              <a:pPr/>
              <a:t>3/14/2022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E51B886C-1CBF-461F-AF5B-A3F0F5B8D94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89D9AD8C-0053-4CE1-9C38-1A51D85E7BB4}" type="datetimeFigureOut">
              <a:rPr lang="en-US" smtClean="0"/>
              <a:pPr/>
              <a:t>3/14/2022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E51B886C-1CBF-461F-AF5B-A3F0F5B8D94E}"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9D9AD8C-0053-4CE1-9C38-1A51D85E7BB4}" type="datetimeFigureOut">
              <a:rPr lang="en-US" smtClean="0"/>
              <a:pPr/>
              <a:t>3/14/2022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E51B886C-1CBF-461F-AF5B-A3F0F5B8D94E}"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89D9AD8C-0053-4CE1-9C38-1A51D85E7BB4}" type="datetimeFigureOut">
              <a:rPr lang="en-US" smtClean="0"/>
              <a:pPr/>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E51B886C-1CBF-461F-AF5B-A3F0F5B8D94E}"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9" name="Snip and Round Single Corner Rectangle 8"/>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Right Triangle 11"/>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Title 1"/>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en-US" smtClean="0"/>
              <a:t>Click to edit Master title style</a:t>
            </a:r>
            <a:endParaRPr kumimoji="0" lang="en-US"/>
          </a:p>
        </p:txBody>
      </p:sp>
      <p:sp>
        <p:nvSpPr>
          <p:cNvPr id="4" name="Text Placeholder 3"/>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89D9AD8C-0053-4CE1-9C38-1A51D85E7BB4}" type="datetimeFigureOut">
              <a:rPr lang="en-US" smtClean="0"/>
              <a:pPr/>
              <a:t>3/14/2022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077200" y="6356350"/>
            <a:ext cx="609600" cy="365125"/>
          </a:xfrm>
        </p:spPr>
        <p:txBody>
          <a:bodyPr/>
          <a:lstStyle/>
          <a:p>
            <a:fld id="{E51B886C-1CBF-461F-AF5B-A3F0F5B8D94E}" type="slidenum">
              <a:rPr lang="en-US" smtClean="0"/>
              <a:pPr/>
              <a:t>‹#›</a:t>
            </a:fld>
            <a:endParaRPr lang="en-US"/>
          </a:p>
        </p:txBody>
      </p:sp>
      <p:sp>
        <p:nvSpPr>
          <p:cNvPr id="3" name="Picture Placeholder 2"/>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en-US" smtClean="0"/>
              <a:t>Click icon to add picture</a:t>
            </a:r>
            <a:endParaRPr kumimoji="0" lang="en-US" dirty="0"/>
          </a:p>
        </p:txBody>
      </p:sp>
      <p:sp>
        <p:nvSpPr>
          <p:cNvPr id="10" name="Freeform 9"/>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Freeform 10"/>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Freeform 6"/>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Freeform 7"/>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Title Placeholder 8"/>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en-US" smtClean="0"/>
              <a:t>Click to edit Master title style</a:t>
            </a:r>
            <a:endParaRPr kumimoji="0" lang="en-US"/>
          </a:p>
        </p:txBody>
      </p:sp>
      <p:sp>
        <p:nvSpPr>
          <p:cNvPr id="30" name="Text Placeholder 29"/>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0" name="Date Placeholder 9"/>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89D9AD8C-0053-4CE1-9C38-1A51D85E7BB4}" type="datetimeFigureOut">
              <a:rPr lang="en-US" smtClean="0"/>
              <a:pPr/>
              <a:t>3/14/2022</a:t>
            </a:fld>
            <a:endParaRPr lang="en-US"/>
          </a:p>
        </p:txBody>
      </p:sp>
      <p:sp>
        <p:nvSpPr>
          <p:cNvPr id="22" name="Footer Placeholder 21"/>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en-US"/>
          </a:p>
        </p:txBody>
      </p:sp>
      <p:sp>
        <p:nvSpPr>
          <p:cNvPr id="18" name="Slide Number Placeholder 17"/>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E51B886C-1CBF-461F-AF5B-A3F0F5B8D94E}" type="slidenum">
              <a:rPr lang="en-US" smtClean="0"/>
              <a:pPr/>
              <a:t>‹#›</a:t>
            </a:fld>
            <a:endParaRPr lang="en-US"/>
          </a:p>
        </p:txBody>
      </p:sp>
      <p:grpSp>
        <p:nvGrpSpPr>
          <p:cNvPr id="2" name="Group 1"/>
          <p:cNvGrpSpPr/>
          <p:nvPr/>
        </p:nvGrpSpPr>
        <p:grpSpPr>
          <a:xfrm>
            <a:off x="-19017" y="202408"/>
            <a:ext cx="9180548" cy="649224"/>
            <a:chOff x="-19045" y="216550"/>
            <a:chExt cx="9180548" cy="649224"/>
          </a:xfrm>
        </p:grpSpPr>
        <p:sp>
          <p:nvSpPr>
            <p:cNvPr id="12" name="Freeform 11"/>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Freeform 12"/>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hyperlink" Target="http://m.nysenate.gov/legislation/" TargetMode="Externa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hyperlink" Target="https://www.elon.edu/docs/e-web/academics/communications/research/vol3no1/04DoneganEJSpring12.pdf" TargetMode="External"/><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Bullying</a:t>
            </a:r>
            <a:endParaRPr lang="en-US" dirty="0"/>
          </a:p>
        </p:txBody>
      </p:sp>
      <p:sp>
        <p:nvSpPr>
          <p:cNvPr id="3" name="Subtitle 2"/>
          <p:cNvSpPr>
            <a:spLocks noGrp="1"/>
          </p:cNvSpPr>
          <p:nvPr>
            <p:ph type="subTitle" idx="1"/>
          </p:nvPr>
        </p:nvSpPr>
        <p:spPr/>
        <p:txBody>
          <a:bodyPr/>
          <a:lstStyle/>
          <a:p>
            <a:endParaRPr lang="en-US"/>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28600"/>
            <a:ext cx="8229600" cy="1143000"/>
          </a:xfrm>
        </p:spPr>
        <p:txBody>
          <a:bodyPr/>
          <a:lstStyle/>
          <a:p>
            <a:r>
              <a:rPr lang="en-US" dirty="0" smtClean="0"/>
              <a:t>NYS Law Continued</a:t>
            </a:r>
            <a:endParaRPr lang="en-US" dirty="0"/>
          </a:p>
        </p:txBody>
      </p:sp>
      <p:sp>
        <p:nvSpPr>
          <p:cNvPr id="3" name="Content Placeholder 2"/>
          <p:cNvSpPr>
            <a:spLocks noGrp="1"/>
          </p:cNvSpPr>
          <p:nvPr>
            <p:ph idx="1"/>
          </p:nvPr>
        </p:nvSpPr>
        <p:spPr>
          <a:xfrm>
            <a:off x="0" y="1219200"/>
            <a:ext cx="9144000" cy="5638800"/>
          </a:xfrm>
        </p:spPr>
        <p:txBody>
          <a:bodyPr>
            <a:noAutofit/>
          </a:bodyPr>
          <a:lstStyle/>
          <a:p>
            <a:r>
              <a:rPr lang="en-US" sz="1400" dirty="0" smtClean="0"/>
              <a:t>Takes effect July 1, 2013: “The legislature also recognizes that most cyber-bullying originates off-campus, but nonetheless affects the school environment and disrupts the educational process, impeding the ability of students to learn and too often causing devastating effects on students' health and well-being.” Includes behavior that “occurs off school property and creates or would foreseeable create a risk of substantial disruption within the school environment…” http://open.nysenate.gov/legislation/bill/S7740-2011</a:t>
            </a:r>
          </a:p>
          <a:p>
            <a:r>
              <a:rPr lang="en-US" sz="1400" dirty="0" smtClean="0"/>
              <a:t>"Law to Encourage the Acceptance of All Differences (LEAD)" - (Proposed April 29, 2011—still active as of June 21, 2012). http://open.nysenate.gov/legislation/bill/S4921-2011; argues: “it is imperative that any legislation aimed at protecting students from bullying includes a prohibition of acts of cyber-bullying when such acts create a hostile environment for the student at school or materially and substantially disrupt the educational process or the orderly operation of a school.” That said, the proposed law does not appear to include any specific language that would explicitly allow school intervention in behaviors that occur away from school.</a:t>
            </a:r>
          </a:p>
          <a:p>
            <a:r>
              <a:rPr lang="en-US" sz="1400" dirty="0" smtClean="0"/>
              <a:t>Commissioner's Regulation 100.2 (l) and Education Law 2801 and Education Law 2801-a: Requires each board of education to adopt and enforce a code of conduct, which includes disciplinary measures to be taken in incidents involving the use of physical force or harassment. Requires school safety plans to contain strategies for improving communication among students and between students and staff and reporting of potentially violent incidents, such as creating a forum or designating a mentor for students concerned with bullying or violence and establishing anonymous reporting mechanisms for school violence.</a:t>
            </a:r>
          </a:p>
          <a:p>
            <a:r>
              <a:rPr lang="en-US" sz="1400" dirty="0" smtClean="0"/>
              <a:t>H.B. A04028 (S 7158) – (Proposed in 2009 but never enacted): Increases penalty for some forms of hazing from a misdemeanor to a felony. Adds provisions to education law which would prohibit “bullying and cyber-bullying on school property, including a school function.” Establishes a class B misdemeanor of failure to report hazing and requires instruction to discourage bullying and cyber-bullying in schools and polices for schools to be enacted. “‘Cyber-bullying’ means a course of conduct or repeated acts of abusive behavior by communicating through electronic means, with a person anonymously or otherwise over a period of time committing such acts as, but not limited to, taunting, insulting, humiliating, harassing, menacing, sending hate mail or embarrassing photographs.”  </a:t>
            </a:r>
            <a:r>
              <a:rPr lang="en-US" sz="1400" dirty="0" smtClean="0">
                <a:hlinkClick r:id="rId2"/>
              </a:rPr>
              <a:t>http://m.nysenate.gov/legislation/</a:t>
            </a:r>
            <a:r>
              <a:rPr lang="en-US" sz="1400" dirty="0" smtClean="0"/>
              <a:t> bill/A4028-2009)</a:t>
            </a:r>
            <a:endParaRPr lang="en-US" sz="1400" dirty="0"/>
          </a:p>
        </p:txBody>
      </p:sp>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normAutofit/>
          </a:bodyPr>
          <a:lstStyle/>
          <a:p>
            <a:r>
              <a:rPr lang="en-US" dirty="0" smtClean="0"/>
              <a:t>Work Cited</a:t>
            </a:r>
            <a:endParaRPr lang="en-US" dirty="0"/>
          </a:p>
        </p:txBody>
      </p:sp>
      <p:sp>
        <p:nvSpPr>
          <p:cNvPr id="5" name="TextBox 4"/>
          <p:cNvSpPr txBox="1"/>
          <p:nvPr/>
        </p:nvSpPr>
        <p:spPr>
          <a:xfrm>
            <a:off x="762000" y="2590800"/>
            <a:ext cx="6781800" cy="2308324"/>
          </a:xfrm>
          <a:prstGeom prst="rect">
            <a:avLst/>
          </a:prstGeom>
          <a:noFill/>
        </p:spPr>
        <p:txBody>
          <a:bodyPr wrap="square" rtlCol="0">
            <a:spAutoFit/>
          </a:bodyPr>
          <a:lstStyle/>
          <a:p>
            <a:r>
              <a:rPr lang="en-US" dirty="0" smtClean="0">
                <a:hlinkClick r:id="rId2"/>
              </a:rPr>
              <a:t>https://www.elon.edu/docs/e-web/academics/communications/research/vol3no1/04DoneganEJSpring12.pdf</a:t>
            </a:r>
            <a:endParaRPr lang="en-US" dirty="0" smtClean="0"/>
          </a:p>
          <a:p>
            <a:endParaRPr lang="en-US" dirty="0"/>
          </a:p>
          <a:p>
            <a:endParaRPr lang="en-US" dirty="0"/>
          </a:p>
          <a:p>
            <a:r>
              <a:rPr lang="en-US" dirty="0"/>
              <a:t> </a:t>
            </a:r>
            <a:r>
              <a:rPr lang="en-US" b="1" dirty="0"/>
              <a:t>Bullying and </a:t>
            </a:r>
            <a:r>
              <a:rPr lang="en-US" b="1" dirty="0" err="1"/>
              <a:t>Cyberbullying</a:t>
            </a:r>
            <a:r>
              <a:rPr lang="en-US" b="1" dirty="0"/>
              <a:t>: History, Statistics, Law, Prevention and Analysis </a:t>
            </a:r>
          </a:p>
          <a:p>
            <a:r>
              <a:rPr lang="en-US" i="1" dirty="0"/>
              <a:t>Richard </a:t>
            </a:r>
            <a:r>
              <a:rPr lang="en-US" i="1" dirty="0" err="1"/>
              <a:t>Donegan</a:t>
            </a:r>
            <a:r>
              <a:rPr lang="en-US" i="1" baseline="30000" dirty="0"/>
              <a:t>* </a:t>
            </a:r>
            <a:r>
              <a:rPr lang="en-US" i="1" dirty="0"/>
              <a:t>Strategic Communication </a:t>
            </a:r>
            <a:r>
              <a:rPr lang="en-US" i="1" dirty="0" err="1"/>
              <a:t>Elon</a:t>
            </a:r>
            <a:r>
              <a:rPr lang="en-US" i="1" dirty="0"/>
              <a:t> University </a:t>
            </a:r>
            <a:endParaRPr lang="en-US" dirty="0"/>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09600" y="304800"/>
            <a:ext cx="8229600" cy="1143000"/>
          </a:xfrm>
        </p:spPr>
        <p:txBody>
          <a:bodyPr/>
          <a:lstStyle/>
          <a:p>
            <a:r>
              <a:rPr lang="en-US" dirty="0" smtClean="0"/>
              <a:t>History</a:t>
            </a:r>
            <a:endParaRPr lang="en-US" dirty="0"/>
          </a:p>
        </p:txBody>
      </p:sp>
      <p:sp>
        <p:nvSpPr>
          <p:cNvPr id="3" name="Content Placeholder 2"/>
          <p:cNvSpPr>
            <a:spLocks noGrp="1"/>
          </p:cNvSpPr>
          <p:nvPr>
            <p:ph idx="1"/>
          </p:nvPr>
        </p:nvSpPr>
        <p:spPr>
          <a:xfrm>
            <a:off x="0" y="1447800"/>
            <a:ext cx="9144000" cy="5410200"/>
          </a:xfrm>
        </p:spPr>
        <p:txBody>
          <a:bodyPr>
            <a:normAutofit fontScale="62500" lnSpcReduction="20000"/>
          </a:bodyPr>
          <a:lstStyle/>
          <a:p>
            <a:endParaRPr lang="en-US" dirty="0" smtClean="0"/>
          </a:p>
          <a:p>
            <a:r>
              <a:rPr lang="en-US" dirty="0" smtClean="0"/>
              <a:t> The word “bully” can be traced back as far as the 1530s. (Harper, 2008). In its most basic sense </a:t>
            </a:r>
            <a:r>
              <a:rPr lang="en-US" b="1" dirty="0" smtClean="0">
                <a:solidFill>
                  <a:srgbClr val="FF0000"/>
                </a:solidFill>
              </a:rPr>
              <a:t>bullying involves two people</a:t>
            </a:r>
            <a:r>
              <a:rPr lang="en-US" dirty="0" smtClean="0"/>
              <a:t>, a bully or intimidator and a victim. The bully </a:t>
            </a:r>
            <a:r>
              <a:rPr lang="en-US" b="1" dirty="0" smtClean="0">
                <a:solidFill>
                  <a:srgbClr val="FF0000"/>
                </a:solidFill>
              </a:rPr>
              <a:t>abuses the victim through physical, verbal, or other means in order to gain a sense of superiority and power.</a:t>
            </a:r>
            <a:r>
              <a:rPr lang="en-US" dirty="0" smtClean="0">
                <a:solidFill>
                  <a:srgbClr val="FF0000"/>
                </a:solidFill>
              </a:rPr>
              <a:t> </a:t>
            </a:r>
            <a:r>
              <a:rPr lang="en-US" b="1" dirty="0" smtClean="0">
                <a:solidFill>
                  <a:srgbClr val="FF0000"/>
                </a:solidFill>
              </a:rPr>
              <a:t>These actions may be direct (i.e. hitting, verbally assaulting face-to-face, etc.) or indirect (i.e. rumors, gossip, etc.). </a:t>
            </a:r>
          </a:p>
          <a:p>
            <a:r>
              <a:rPr lang="en-US" b="1" dirty="0" smtClean="0">
                <a:solidFill>
                  <a:srgbClr val="FF0000"/>
                </a:solidFill>
              </a:rPr>
              <a:t>The desire to survive is instinctual and common among all living things. </a:t>
            </a:r>
            <a:r>
              <a:rPr lang="en-US" dirty="0" smtClean="0"/>
              <a:t>Survival is associated directly with competition due to the multitude of species and limited natural resources on the planet. Since the beginning of time there has been a </a:t>
            </a:r>
            <a:r>
              <a:rPr lang="en-US" b="1" dirty="0" smtClean="0">
                <a:solidFill>
                  <a:srgbClr val="FF0000"/>
                </a:solidFill>
              </a:rPr>
              <a:t>constant drive to out-perform others and overcome obstacles.</a:t>
            </a:r>
            <a:r>
              <a:rPr lang="en-US" dirty="0" smtClean="0">
                <a:solidFill>
                  <a:srgbClr val="FF0000"/>
                </a:solidFill>
              </a:rPr>
              <a:t> </a:t>
            </a:r>
            <a:r>
              <a:rPr lang="en-US" dirty="0" smtClean="0"/>
              <a:t>This survival instinct, along with a competitive atmosphere, has remained the same as the human race has evolved. Both of these forces have flowed over into the educational, social, and economic realms. This competitive hierarchy, though prevalent in most societies, varies across cultures depending on their ethical systems, traditions, and the type of control exerted by the government. Unfortunately, the U.S. capitalistic society inadvertently pushes the belief that success and wealth go hand in hand. This ideology has shaped a nation where </a:t>
            </a:r>
            <a:r>
              <a:rPr lang="en-US" b="1" dirty="0" smtClean="0">
                <a:solidFill>
                  <a:srgbClr val="FF0000"/>
                </a:solidFill>
              </a:rPr>
              <a:t>bullying is unintentionally instilled as a survival tactic from a very young age. </a:t>
            </a:r>
          </a:p>
          <a:p>
            <a:r>
              <a:rPr lang="en-US" dirty="0" smtClean="0"/>
              <a:t>From the time an American child enters grade school, he or she is taught to be the best he or she can. This seemingly innocent lesson can morph as a child develops throughout his or her education. </a:t>
            </a:r>
            <a:r>
              <a:rPr lang="en-US" b="1" dirty="0" smtClean="0">
                <a:solidFill>
                  <a:srgbClr val="FF0000"/>
                </a:solidFill>
              </a:rPr>
              <a:t>Students often learn corrupt ways to get ahead in the highly competitive educational and social environments that grade school presents. </a:t>
            </a:r>
            <a:r>
              <a:rPr lang="en-US" dirty="0" smtClean="0"/>
              <a:t>These bullying tactics may include pressuring others for answers on assignments to attain higher grades, which leads toward better college opportunities, or spreading social rumors about fellow students. These tactics are dangerous because once a student realizes their effectiveness, he or she may construct a life style from them. Developing a habitual use of bullying tactics can lead to negatively affecting a countless number of people as well as corruption in the workplace. </a:t>
            </a: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t>Statistics</a:t>
            </a:r>
            <a:endParaRPr lang="en-US" dirty="0"/>
          </a:p>
        </p:txBody>
      </p:sp>
      <p:sp>
        <p:nvSpPr>
          <p:cNvPr id="3" name="Content Placeholder 2"/>
          <p:cNvSpPr>
            <a:spLocks noGrp="1"/>
          </p:cNvSpPr>
          <p:nvPr>
            <p:ph idx="1"/>
          </p:nvPr>
        </p:nvSpPr>
        <p:spPr>
          <a:xfrm>
            <a:off x="457200" y="1935480"/>
            <a:ext cx="8686800" cy="4922520"/>
          </a:xfrm>
        </p:spPr>
        <p:txBody>
          <a:bodyPr>
            <a:normAutofit fontScale="85000" lnSpcReduction="10000"/>
          </a:bodyPr>
          <a:lstStyle/>
          <a:p>
            <a:r>
              <a:rPr lang="en-US" dirty="0" smtClean="0"/>
              <a:t>Though many students tend to deny the emotional harm caused by bullying tactics such as name-calling, rumor spreading, and teasing, research suggests the opposite. In a study that utilized a sample of over 3,000 students, researchers found that “38 percent of bully victims felt vengeful, 37 percent were angry and 24 percent felt helpless.” Furthermore, in a study conducted by the </a:t>
            </a:r>
            <a:r>
              <a:rPr lang="en-US" dirty="0" err="1" smtClean="0"/>
              <a:t>Cyberbullying</a:t>
            </a:r>
            <a:r>
              <a:rPr lang="en-US" dirty="0" smtClean="0"/>
              <a:t> Research Center involving a sample size of 468 students revealed that females are typically more emotionally affected by </a:t>
            </a:r>
            <a:r>
              <a:rPr lang="en-US" dirty="0" err="1" smtClean="0"/>
              <a:t>cyberbullying</a:t>
            </a:r>
            <a:r>
              <a:rPr lang="en-US" dirty="0" smtClean="0"/>
              <a:t> than males. The females in the study reported being frustrated (39.6%), angry (36%), and sad (25.2%) more often than males who reported lower percentages in each category (27.5%, 24.3%, 17.9% respectively). This is not surprising due to the fact, as mentioned earlier, that males have a reluctance to admit weaknesses especially from an emotional standpoint. In reality, one would expect males to be at least equal if not higher in emotional response concerning anger and frustration. </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Advancements</a:t>
            </a:r>
            <a:endParaRPr lang="en-US" dirty="0"/>
          </a:p>
        </p:txBody>
      </p:sp>
      <p:sp>
        <p:nvSpPr>
          <p:cNvPr id="3" name="Content Placeholder 2"/>
          <p:cNvSpPr>
            <a:spLocks noGrp="1"/>
          </p:cNvSpPr>
          <p:nvPr>
            <p:ph idx="1"/>
          </p:nvPr>
        </p:nvSpPr>
        <p:spPr/>
        <p:txBody>
          <a:bodyPr/>
          <a:lstStyle/>
          <a:p>
            <a:r>
              <a:rPr lang="en-US" dirty="0" smtClean="0"/>
              <a:t>Face - to - Face now transitions into cyberspace</a:t>
            </a:r>
          </a:p>
          <a:p>
            <a:pPr lvl="1"/>
            <a:r>
              <a:rPr lang="en-US" dirty="0" smtClean="0"/>
              <a:t>Masking identity, allows the bully to do or say more (faceless) w/o seeing the victims response</a:t>
            </a:r>
          </a:p>
          <a:p>
            <a:pPr lvl="1"/>
            <a:r>
              <a:rPr lang="en-US" dirty="0" smtClean="0"/>
              <a:t>Forums of interaction</a:t>
            </a:r>
          </a:p>
          <a:p>
            <a:pPr lvl="2"/>
            <a:r>
              <a:rPr lang="en-US" dirty="0" smtClean="0"/>
              <a:t>AIM</a:t>
            </a:r>
          </a:p>
          <a:p>
            <a:pPr lvl="2"/>
            <a:r>
              <a:rPr lang="en-US" dirty="0" smtClean="0"/>
              <a:t>My Space</a:t>
            </a:r>
          </a:p>
          <a:p>
            <a:pPr lvl="2"/>
            <a:r>
              <a:rPr lang="en-US" dirty="0" smtClean="0"/>
              <a:t>Facebook</a:t>
            </a:r>
          </a:p>
          <a:p>
            <a:pPr lvl="2"/>
            <a:r>
              <a:rPr lang="en-US" dirty="0" smtClean="0"/>
              <a:t>“Rating Sites”</a:t>
            </a:r>
          </a:p>
          <a:p>
            <a:pPr lvl="2">
              <a:buNone/>
            </a:pPr>
            <a:endParaRPr lang="en-US" dirty="0" smtClean="0"/>
          </a:p>
          <a:p>
            <a:pPr lvl="2">
              <a:buNone/>
            </a:pPr>
            <a:r>
              <a:rPr lang="en-US" dirty="0" smtClean="0"/>
              <a:t>All accessed now through a hand held device </a:t>
            </a:r>
          </a:p>
          <a:p>
            <a:pPr lvl="2"/>
            <a:endParaRPr lang="en-US" dirty="0" smtClean="0"/>
          </a:p>
          <a:p>
            <a:pPr lvl="1"/>
            <a:endParaRPr lang="en-US" dirty="0" smtClean="0"/>
          </a:p>
          <a:p>
            <a:pPr lvl="1"/>
            <a:endParaRPr lang="en-US" dirty="0" smtClean="0"/>
          </a:p>
          <a:p>
            <a:pPr lvl="1"/>
            <a:endParaRPr lang="en-US" dirty="0" smtClean="0"/>
          </a:p>
          <a:p>
            <a:pPr lvl="1"/>
            <a:endParaRPr lang="en-US" dirty="0" smtClean="0"/>
          </a:p>
          <a:p>
            <a:pPr lvl="1"/>
            <a:endParaRPr lang="en-US" dirty="0" smtClean="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Taken out of context</a:t>
            </a:r>
            <a:endParaRPr lang="en-US" dirty="0"/>
          </a:p>
        </p:txBody>
      </p:sp>
      <p:sp>
        <p:nvSpPr>
          <p:cNvPr id="3" name="Content Placeholder 2"/>
          <p:cNvSpPr>
            <a:spLocks noGrp="1"/>
          </p:cNvSpPr>
          <p:nvPr>
            <p:ph idx="1"/>
          </p:nvPr>
        </p:nvSpPr>
        <p:spPr/>
        <p:txBody>
          <a:bodyPr/>
          <a:lstStyle/>
          <a:p>
            <a:r>
              <a:rPr lang="en-US" dirty="0" smtClean="0"/>
              <a:t>Constitutional Amendments</a:t>
            </a:r>
          </a:p>
          <a:p>
            <a:pPr lvl="1"/>
            <a:r>
              <a:rPr lang="en-US" dirty="0" smtClean="0"/>
              <a:t>1</a:t>
            </a:r>
            <a:r>
              <a:rPr lang="en-US" baseline="30000" dirty="0" smtClean="0"/>
              <a:t>st</a:t>
            </a:r>
            <a:r>
              <a:rPr lang="en-US" dirty="0" smtClean="0"/>
              <a:t> – freedom of speech</a:t>
            </a:r>
          </a:p>
          <a:p>
            <a:pPr lvl="1"/>
            <a:r>
              <a:rPr lang="en-US" smtClean="0"/>
              <a:t>2</a:t>
            </a:r>
            <a:r>
              <a:rPr lang="en-US" baseline="30000" smtClean="0"/>
              <a:t>nd </a:t>
            </a:r>
            <a:r>
              <a:rPr lang="en-US" smtClean="0"/>
              <a:t> - right </a:t>
            </a:r>
            <a:r>
              <a:rPr lang="en-US" dirty="0" smtClean="0"/>
              <a:t>to bear arms</a:t>
            </a:r>
          </a:p>
          <a:p>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Seven Levels of Bullying</a:t>
            </a:r>
            <a:endParaRPr lang="en-US" dirty="0"/>
          </a:p>
        </p:txBody>
      </p:sp>
      <p:sp>
        <p:nvSpPr>
          <p:cNvPr id="3" name="Content Placeholder 2"/>
          <p:cNvSpPr>
            <a:spLocks noGrp="1"/>
          </p:cNvSpPr>
          <p:nvPr>
            <p:ph idx="1"/>
          </p:nvPr>
        </p:nvSpPr>
        <p:spPr/>
        <p:txBody>
          <a:bodyPr/>
          <a:lstStyle/>
          <a:p>
            <a:r>
              <a:rPr lang="en-US" dirty="0" smtClean="0">
                <a:solidFill>
                  <a:srgbClr val="FF0000"/>
                </a:solidFill>
              </a:rPr>
              <a:t>Bully</a:t>
            </a:r>
          </a:p>
          <a:p>
            <a:r>
              <a:rPr lang="en-US" dirty="0" smtClean="0">
                <a:solidFill>
                  <a:srgbClr val="FF0000"/>
                </a:solidFill>
              </a:rPr>
              <a:t>Follower</a:t>
            </a:r>
          </a:p>
          <a:p>
            <a:r>
              <a:rPr lang="en-US" dirty="0" smtClean="0">
                <a:solidFill>
                  <a:srgbClr val="FF0000"/>
                </a:solidFill>
              </a:rPr>
              <a:t>Supporter or passive bullies</a:t>
            </a:r>
          </a:p>
          <a:p>
            <a:r>
              <a:rPr lang="en-US" dirty="0" smtClean="0">
                <a:solidFill>
                  <a:srgbClr val="FF0000"/>
                </a:solidFill>
              </a:rPr>
              <a:t>Passive supporter/possible bully</a:t>
            </a:r>
          </a:p>
          <a:p>
            <a:r>
              <a:rPr lang="en-US" dirty="0" smtClean="0">
                <a:solidFill>
                  <a:srgbClr val="FF0000"/>
                </a:solidFill>
              </a:rPr>
              <a:t>Disengaged onlooker</a:t>
            </a:r>
          </a:p>
          <a:p>
            <a:r>
              <a:rPr lang="en-US" dirty="0" smtClean="0">
                <a:solidFill>
                  <a:srgbClr val="FF0000"/>
                </a:solidFill>
              </a:rPr>
              <a:t>Possible defender</a:t>
            </a:r>
          </a:p>
          <a:p>
            <a:r>
              <a:rPr lang="en-US" dirty="0" smtClean="0">
                <a:solidFill>
                  <a:srgbClr val="00B050"/>
                </a:solidFill>
              </a:rPr>
              <a:t>Defender</a:t>
            </a:r>
          </a:p>
          <a:p>
            <a:pPr>
              <a:buNone/>
            </a:pP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Potential Solutions</a:t>
            </a:r>
            <a:endParaRPr lang="en-US" dirty="0"/>
          </a:p>
        </p:txBody>
      </p:sp>
      <p:sp>
        <p:nvSpPr>
          <p:cNvPr id="3" name="Content Placeholder 2"/>
          <p:cNvSpPr>
            <a:spLocks noGrp="1"/>
          </p:cNvSpPr>
          <p:nvPr>
            <p:ph idx="1"/>
          </p:nvPr>
        </p:nvSpPr>
        <p:spPr/>
        <p:txBody>
          <a:bodyPr/>
          <a:lstStyle/>
          <a:p>
            <a:r>
              <a:rPr lang="en-US" dirty="0" smtClean="0"/>
              <a:t>Reporting procedure</a:t>
            </a:r>
          </a:p>
          <a:p>
            <a:r>
              <a:rPr lang="en-US" dirty="0" smtClean="0"/>
              <a:t>Curriculum integration</a:t>
            </a:r>
          </a:p>
          <a:p>
            <a:r>
              <a:rPr lang="en-US" dirty="0" smtClean="0"/>
              <a:t>Focus on prevention rather than punishment</a:t>
            </a:r>
          </a:p>
          <a:p>
            <a:r>
              <a:rPr lang="en-US" dirty="0" smtClean="0"/>
              <a:t>The importance of punishment</a:t>
            </a:r>
          </a:p>
          <a:p>
            <a:r>
              <a:rPr lang="en-US" dirty="0" smtClean="0"/>
              <a:t>Keeping up with technology and changes in the future</a:t>
            </a:r>
          </a:p>
          <a:p>
            <a:pPr lvl="1"/>
            <a:r>
              <a:rPr lang="en-US" dirty="0" smtClean="0"/>
              <a:t>We need to evolve at a parallel rate</a:t>
            </a:r>
          </a:p>
          <a:p>
            <a:pPr lvl="2"/>
            <a:r>
              <a:rPr lang="en-US" dirty="0" smtClean="0"/>
              <a:t>Policy = Technological advances</a:t>
            </a:r>
          </a:p>
          <a:p>
            <a:r>
              <a:rPr lang="en-US" dirty="0" smtClean="0"/>
              <a:t>Dignity for All Students Act</a:t>
            </a:r>
          </a:p>
          <a:p>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In conclusion</a:t>
            </a:r>
            <a:endParaRPr lang="en-US" dirty="0"/>
          </a:p>
        </p:txBody>
      </p:sp>
      <p:sp>
        <p:nvSpPr>
          <p:cNvPr id="3" name="Content Placeholder 2"/>
          <p:cNvSpPr>
            <a:spLocks noGrp="1"/>
          </p:cNvSpPr>
          <p:nvPr>
            <p:ph idx="1"/>
          </p:nvPr>
        </p:nvSpPr>
        <p:spPr>
          <a:xfrm>
            <a:off x="457200" y="1752600"/>
            <a:ext cx="8686800" cy="4922520"/>
          </a:xfrm>
        </p:spPr>
        <p:txBody>
          <a:bodyPr>
            <a:noAutofit/>
          </a:bodyPr>
          <a:lstStyle/>
          <a:p>
            <a:r>
              <a:rPr lang="en-US" sz="2000" dirty="0" smtClean="0"/>
              <a:t>The permanent mental effects are what both the law and prevention programs are striving to eliminate. The fact that these initial emotional responses to bullying in any form have been proven to escalate to the point of suicidal thoughts and violent response is the primary reason for why this issue has become a matter of pressing public concern. The thought of children getting so caught up in the psychological battery of bullying that they commit suicide is extremely troubling, an issue that must be dealt with. Though the legislative and judicial branches at both the state and federal levels are having a difficult time adapting laws to encompass </a:t>
            </a:r>
            <a:r>
              <a:rPr lang="en-US" sz="2000" dirty="0" err="1" smtClean="0"/>
              <a:t>cyberbullying</a:t>
            </a:r>
            <a:r>
              <a:rPr lang="en-US" sz="2000" dirty="0" smtClean="0"/>
              <a:t> as technology advances, there is assurance in the fact that the issue is a pressing concern. </a:t>
            </a:r>
          </a:p>
          <a:p>
            <a:r>
              <a:rPr lang="en-US" sz="2000" dirty="0" smtClean="0"/>
              <a:t>As discussed previously, a successful program needs to clearly identify the problem, establish recognition, and formulate consistent ways of dealing with the issue across all platforms. The biggest struggle for cyber-bullying prevention in the future is matching the fast pace of technological innovation with effective preventative techniques. </a:t>
            </a:r>
            <a:endParaRPr lang="en-US" sz="2000"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NYS Law</a:t>
            </a:r>
            <a:endParaRPr lang="en-US" dirty="0"/>
          </a:p>
        </p:txBody>
      </p:sp>
      <p:sp>
        <p:nvSpPr>
          <p:cNvPr id="3" name="Content Placeholder 2"/>
          <p:cNvSpPr>
            <a:spLocks noGrp="1"/>
          </p:cNvSpPr>
          <p:nvPr>
            <p:ph idx="1"/>
          </p:nvPr>
        </p:nvSpPr>
        <p:spPr/>
        <p:txBody>
          <a:bodyPr>
            <a:normAutofit fontScale="70000" lnSpcReduction="20000"/>
          </a:bodyPr>
          <a:lstStyle/>
          <a:p>
            <a:r>
              <a:rPr lang="en-US" dirty="0" smtClean="0"/>
              <a:t>There are laws established in NYS</a:t>
            </a:r>
          </a:p>
          <a:p>
            <a:r>
              <a:rPr lang="en-US" dirty="0" smtClean="0"/>
              <a:t>They do include in-school and off school property behaviors</a:t>
            </a:r>
          </a:p>
          <a:p>
            <a:r>
              <a:rPr lang="en-US" dirty="0" smtClean="0"/>
              <a:t>SENATE BILL - S 1987-B (A 3661-C): “Dignity for All Students Act” to afford all students in public schools an environment free of harassment and discrimination based on actual or perceived race, national origin, ethnic group, religion, disability, sexual orientation, gender or sex; passed by the NY State Senate on June 22, 2010, signed by the governor on September 8, 2010. “‘Harassment’ shall mean the creation of a hostile environment by conduct or by verbal threats, intimidation or abuse that has or would have the effect of unreasonably and substantially interfering with a student‘s educational performance, opportunities or benefits, or mental, emotional or physical well-being; or conduct, verbal threats, intimidation or abuse that reasonably causes or would reasonably be expected to cause a student to fear for his or her physical safety; such conduct, verbal threats, intimidation or abuse includes but is not limited to conduct, verbal threats, intimidation or abuse based on a person's actual or perceived race, color, weight, national origin, ethnic group, religion, religious practice, disability, sexual orientation, gender or sex.” Requires “instruction in civility, citizenship and character education.” Scheduled to take effect July 1, 2012.</a:t>
            </a:r>
          </a:p>
          <a:p>
            <a:endParaRPr lang="en-US" dirty="0" smtClean="0"/>
          </a:p>
          <a:p>
            <a:pPr>
              <a:buNone/>
            </a:pPr>
            <a:endParaRPr lang="en-US" dirty="0"/>
          </a:p>
        </p:txBody>
      </p:sp>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Flow">
  <a:themeElements>
    <a:clrScheme name="Flow">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Flow">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Flow">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639</TotalTime>
  <Words>1591</Words>
  <Application>Microsoft Office PowerPoint</Application>
  <PresentationFormat>On-screen Show (4:3)</PresentationFormat>
  <Paragraphs>61</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Calibri</vt:lpstr>
      <vt:lpstr>Constantia</vt:lpstr>
      <vt:lpstr>Wingdings 2</vt:lpstr>
      <vt:lpstr>Flow</vt:lpstr>
      <vt:lpstr>Bullying</vt:lpstr>
      <vt:lpstr>History</vt:lpstr>
      <vt:lpstr>Statistics</vt:lpstr>
      <vt:lpstr>Advancements</vt:lpstr>
      <vt:lpstr>Taken out of context</vt:lpstr>
      <vt:lpstr>Seven Levels of Bullying</vt:lpstr>
      <vt:lpstr>Potential Solutions</vt:lpstr>
      <vt:lpstr>In conclusion</vt:lpstr>
      <vt:lpstr>NYS Law</vt:lpstr>
      <vt:lpstr>NYS Law Continued</vt:lpstr>
      <vt:lpstr>Work Cited</vt:lpstr>
    </vt:vector>
  </TitlesOfParts>
  <Company>Microsoft</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Bullying</dc:title>
  <dc:creator>fasdfsd</dc:creator>
  <cp:lastModifiedBy>Nawrot, Ryan</cp:lastModifiedBy>
  <cp:revision>26</cp:revision>
  <dcterms:created xsi:type="dcterms:W3CDTF">2013-08-14T15:14:47Z</dcterms:created>
  <dcterms:modified xsi:type="dcterms:W3CDTF">2022-03-14T19:31:54Z</dcterms:modified>
</cp:coreProperties>
</file>