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9" r:id="rId3"/>
    <p:sldId id="294" r:id="rId4"/>
    <p:sldId id="258" r:id="rId5"/>
    <p:sldId id="259" r:id="rId6"/>
    <p:sldId id="296" r:id="rId7"/>
    <p:sldId id="257" r:id="rId8"/>
    <p:sldId id="260" r:id="rId9"/>
    <p:sldId id="262" r:id="rId10"/>
    <p:sldId id="298" r:id="rId11"/>
    <p:sldId id="263" r:id="rId12"/>
    <p:sldId id="264" r:id="rId13"/>
    <p:sldId id="266" r:id="rId14"/>
    <p:sldId id="267" r:id="rId15"/>
    <p:sldId id="265" r:id="rId16"/>
    <p:sldId id="268" r:id="rId17"/>
    <p:sldId id="270" r:id="rId18"/>
    <p:sldId id="269" r:id="rId19"/>
    <p:sldId id="271" r:id="rId20"/>
    <p:sldId id="280" r:id="rId21"/>
    <p:sldId id="273" r:id="rId22"/>
    <p:sldId id="272" r:id="rId23"/>
    <p:sldId id="282" r:id="rId24"/>
    <p:sldId id="283" r:id="rId25"/>
    <p:sldId id="274" r:id="rId26"/>
    <p:sldId id="275" r:id="rId27"/>
    <p:sldId id="291" r:id="rId28"/>
    <p:sldId id="276" r:id="rId29"/>
    <p:sldId id="277" r:id="rId30"/>
    <p:sldId id="261" r:id="rId31"/>
    <p:sldId id="293" r:id="rId32"/>
    <p:sldId id="286" r:id="rId33"/>
    <p:sldId id="278" r:id="rId34"/>
    <p:sldId id="297" r:id="rId35"/>
    <p:sldId id="289" r:id="rId36"/>
    <p:sldId id="284" r:id="rId37"/>
    <p:sldId id="285" r:id="rId38"/>
    <p:sldId id="290" r:id="rId39"/>
    <p:sldId id="287" r:id="rId40"/>
    <p:sldId id="288" r:id="rId41"/>
    <p:sldId id="279" r:id="rId42"/>
    <p:sldId id="29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09D2D-24FD-B65B-F2EF-E08579FCF07B}" v="3" dt="2021-03-17T15:14:11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86" d="100"/>
          <a:sy n="86" d="100"/>
        </p:scale>
        <p:origin x="15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wrot, Ryan" userId="S::rnawrot@oleanschools.org::42ca5a83-0448-42ce-9fcf-35e37ea82dfd" providerId="AD" clId="Web-{47409D2D-24FD-B65B-F2EF-E08579FCF07B}"/>
    <pc:docChg chg="modSld">
      <pc:chgData name="Nawrot, Ryan" userId="S::rnawrot@oleanschools.org::42ca5a83-0448-42ce-9fcf-35e37ea82dfd" providerId="AD" clId="Web-{47409D2D-24FD-B65B-F2EF-E08579FCF07B}" dt="2021-03-17T15:14:11.193" v="2" actId="20577"/>
      <pc:docMkLst>
        <pc:docMk/>
      </pc:docMkLst>
      <pc:sldChg chg="modSp">
        <pc:chgData name="Nawrot, Ryan" userId="S::rnawrot@oleanschools.org::42ca5a83-0448-42ce-9fcf-35e37ea82dfd" providerId="AD" clId="Web-{47409D2D-24FD-B65B-F2EF-E08579FCF07B}" dt="2021-03-17T15:14:11.193" v="2" actId="20577"/>
        <pc:sldMkLst>
          <pc:docMk/>
          <pc:sldMk cId="0" sldId="268"/>
        </pc:sldMkLst>
        <pc:spChg chg="mod">
          <ac:chgData name="Nawrot, Ryan" userId="S::rnawrot@oleanschools.org::42ca5a83-0448-42ce-9fcf-35e37ea82dfd" providerId="AD" clId="Web-{47409D2D-24FD-B65B-F2EF-E08579FCF07B}" dt="2021-03-17T15:14:11.193" v="2" actId="20577"/>
          <ac:spMkLst>
            <pc:docMk/>
            <pc:sldMk cId="0" sldId="268"/>
            <ac:spMk id="24579" creationId="{CEB2F8DE-F247-4E91-930E-8245E24B53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639BC46-1623-4119-8A19-04708C74BC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1A41CCA-B8F6-41CD-ABDE-246612D846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48EE3EB2-B766-4014-A6D5-6239E5C43E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099FD73-8C02-46EE-866C-D983A4648E0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BC9BEB0-5A73-434B-95EB-79402396C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2D668CC-630E-4EFC-8F2A-A49C2CD311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884FB8DE-1FC9-4CB5-9F09-FFDFAD53EE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0F7996D-6F55-480F-9C44-728B16E28E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0DCD84D5-346C-4B60-A22B-EB5B65A5B5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FC8019E5-9118-4012-977F-53CB87C58E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67162B77-99C6-4B4C-82B9-1BBBC243B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CA1E3BE-2C53-499D-A37C-5197B1BE8A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6B41512-51F9-4353-BF20-1C7B28B61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B883E9-EA2F-405D-8A8D-87E26FF0CB37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67" name="Slide Image Placeholder 1">
            <a:extLst>
              <a:ext uri="{FF2B5EF4-FFF2-40B4-BE49-F238E27FC236}">
                <a16:creationId xmlns:a16="http://schemas.microsoft.com/office/drawing/2014/main" id="{DB6C674A-2F77-4A08-BF4A-1B1FD376AD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8" name="Notes Placeholder 2">
            <a:extLst>
              <a:ext uri="{FF2B5EF4-FFF2-40B4-BE49-F238E27FC236}">
                <a16:creationId xmlns:a16="http://schemas.microsoft.com/office/drawing/2014/main" id="{E57B4E95-F28D-4D4F-99AD-087A9AED8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9" name="Slide Number Placeholder 3">
            <a:extLst>
              <a:ext uri="{FF2B5EF4-FFF2-40B4-BE49-F238E27FC236}">
                <a16:creationId xmlns:a16="http://schemas.microsoft.com/office/drawing/2014/main" id="{850EC334-546E-41F2-8C4C-0CA08B95F144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CC3050B-E60F-4072-8E09-833179A68022}" type="slidenum"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6F0A68C-B607-4E41-A012-E88A364D9FF0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FF5EF634-764B-4C0D-B7EA-63F950FF13B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02A85FD-B18B-40F2-8206-0B69BA1B0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>
                <a:gd name="T0" fmla="*/ 0 w 1019"/>
                <a:gd name="T1" fmla="*/ 566 h 907"/>
                <a:gd name="T2" fmla="*/ 0 w 1019"/>
                <a:gd name="T3" fmla="*/ 906 h 907"/>
                <a:gd name="T4" fmla="*/ 1014 w 1019"/>
                <a:gd name="T5" fmla="*/ 283 h 907"/>
                <a:gd name="T6" fmla="*/ 1018 w 1019"/>
                <a:gd name="T7" fmla="*/ 307 h 907"/>
                <a:gd name="T8" fmla="*/ 869 w 1019"/>
                <a:gd name="T9" fmla="*/ 0 h 907"/>
                <a:gd name="T10" fmla="*/ 0 w 1019"/>
                <a:gd name="T11" fmla="*/ 566 h 9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2C4A494-C6B5-4DDB-9FE8-6420BFCD3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>
                <a:gd name="T0" fmla="*/ 1018 w 1019"/>
                <a:gd name="T1" fmla="*/ 566 h 907"/>
                <a:gd name="T2" fmla="*/ 1018 w 1019"/>
                <a:gd name="T3" fmla="*/ 906 h 907"/>
                <a:gd name="T4" fmla="*/ 3 w 1019"/>
                <a:gd name="T5" fmla="*/ 283 h 907"/>
                <a:gd name="T6" fmla="*/ 0 w 1019"/>
                <a:gd name="T7" fmla="*/ 307 h 907"/>
                <a:gd name="T8" fmla="*/ 148 w 1019"/>
                <a:gd name="T9" fmla="*/ 0 h 907"/>
                <a:gd name="T10" fmla="*/ 1018 w 1019"/>
                <a:gd name="T11" fmla="*/ 566 h 9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3EFA1582-19D4-45AD-A774-D2D79186C0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>
                <a:extLst>
                  <a:ext uri="{FF2B5EF4-FFF2-40B4-BE49-F238E27FC236}">
                    <a16:creationId xmlns:a16="http://schemas.microsoft.com/office/drawing/2014/main" id="{2EDBD496-3380-41C3-9C04-3A3A2CFBC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139AE678-15E2-462D-9A88-811B4871E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>
                  <a:gd name="T0" fmla="*/ 1315 w 1316"/>
                  <a:gd name="T1" fmla="*/ 2198 h 2199"/>
                  <a:gd name="T2" fmla="*/ 1315 w 1316"/>
                  <a:gd name="T3" fmla="*/ 1815 h 2199"/>
                  <a:gd name="T4" fmla="*/ 409 w 1316"/>
                  <a:gd name="T5" fmla="*/ 214 h 2199"/>
                  <a:gd name="T6" fmla="*/ 0 w 1316"/>
                  <a:gd name="T7" fmla="*/ 0 h 2199"/>
                  <a:gd name="T8" fmla="*/ 1315 w 1316"/>
                  <a:gd name="T9" fmla="*/ 2198 h 21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1C008C87-FDAF-4395-BC2B-4105482DA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>
                  <a:gd name="T0" fmla="*/ 0 w 2632"/>
                  <a:gd name="T1" fmla="*/ 0 h 217"/>
                  <a:gd name="T2" fmla="*/ 409 w 2632"/>
                  <a:gd name="T3" fmla="*/ 216 h 217"/>
                  <a:gd name="T4" fmla="*/ 2279 w 2632"/>
                  <a:gd name="T5" fmla="*/ 216 h 217"/>
                  <a:gd name="T6" fmla="*/ 2631 w 2632"/>
                  <a:gd name="T7" fmla="*/ 0 h 217"/>
                  <a:gd name="T8" fmla="*/ 0 w 2632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86C74F40-E750-483B-A6B9-F3045B353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>
                  <a:gd name="T0" fmla="*/ 0 w 1317"/>
                  <a:gd name="T1" fmla="*/ 2198 h 2199"/>
                  <a:gd name="T2" fmla="*/ 0 w 1317"/>
                  <a:gd name="T3" fmla="*/ 1815 h 2199"/>
                  <a:gd name="T4" fmla="*/ 906 w 1317"/>
                  <a:gd name="T5" fmla="*/ 214 h 2199"/>
                  <a:gd name="T6" fmla="*/ 1316 w 1317"/>
                  <a:gd name="T7" fmla="*/ 0 h 2199"/>
                  <a:gd name="T8" fmla="*/ 0 w 1317"/>
                  <a:gd name="T9" fmla="*/ 2198 h 21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879F353-0FCC-4D0F-BD47-3C62A8BD3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B80CC1C-79AC-4592-9972-21BB4FEF85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BB12CF5-37D3-41BF-9C57-D55484AC7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CF9BAB32-FD9E-403F-B2AD-B9D653EE3B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518AE2-3CB1-4572-AB3A-2E626CA23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6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390C3B0-6D59-42C0-B28E-42E96F292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96DF36B-0A57-4071-B1B5-59BF2847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9610D7C-F3EA-4AFB-A002-F9C3E2728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5AFB1-81B5-4DD1-9124-996C3C48D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04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52A31C1-F2AF-4092-9FC1-1C84E7905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1B10E74-42D1-4A8D-9B62-73E84B7C2D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53D2EEC-43EB-47B2-A522-EBA26FC7B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DFC86-B6C7-4FBA-8A1C-0A3F9B9C1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873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9D5A335-6B50-4053-BDDA-20C3A9B88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F510E06-B5EF-4FEE-A3E6-7765ED161D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DFB8819D-0CC5-4BA0-927E-8AA3BD29F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72D07-14D4-41EE-BD8F-626228110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52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8695177-98F1-4F14-AC3F-327246B781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9B1E23C-ED39-4998-9E5D-5E96DA999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3A99D11-FA54-4585-8581-659A798CD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DE8E20-B24C-4331-BD29-A1D9D0F53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93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DBED15D-09F7-450C-BE8C-FC5558DFF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C7B5CC6-3BBA-4EB5-8527-FD4EB42E43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39597EB-EC10-42CD-9C9E-236E4C47F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DE922-67AE-43D7-A28F-95FEFD88AF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8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C684C8E-2E8A-45F4-A426-4041922A9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40D4ABC-EB8E-4FA3-ADDB-D3C0A8FD7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926BA0C-D2E9-4367-BE8A-F36155B2C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50483-07D1-4A92-9B39-727583D13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73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58665F5-CDDF-42D9-BD62-0BFFB8F8C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6AA7CD6-8045-41FB-9F84-D45522D7E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0FAB18EA-0DC8-4F65-96FA-9744D69A8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5B19D-FFFE-473F-96B1-E1C72AFA81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9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7731F667-3E39-45EA-B335-EFCC95449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789D7FEC-93D1-4137-8943-2BB5392B5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EB6DE2DE-16C9-4299-AA09-218B06B6E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4CA0C-0505-4396-9BFC-3663DC936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2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414B9653-4D22-45AD-8255-192EE6D27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DFD03F15-295B-4622-96EE-F43303C3C9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DA66FE4E-ED0B-47C8-9F5F-B923D3178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3E09E-BB78-451F-A994-07D0E9C45E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51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7C8AEE1-7A5D-4D0B-B9EA-65F1C4A47D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2D54257-3EB0-45C2-ABF9-56B252E03D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4B7AF5D-A15C-453A-B161-DCB27B1E3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AB6AC-8334-4E2A-847D-1B3762086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76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66B3F6B-C0AE-45F3-83FA-09A08EBBAE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72B8037-906F-48FA-BE0C-671AED9DC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6061EC9-E11E-47C5-9512-FDCE1D8AA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22A1-414B-4D0E-B0CE-AD9A2C5A1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37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984C543-D93D-4DCA-BF85-2AC70138DC95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/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0BA97175-287F-4C2B-9F4A-24228381221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68A40B0E-E8E2-4E9B-A7CD-529A94E1C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>
                <a:gd name="T0" fmla="*/ 318 w 319"/>
                <a:gd name="T1" fmla="*/ 198 h 319"/>
                <a:gd name="T2" fmla="*/ 318 w 319"/>
                <a:gd name="T3" fmla="*/ 318 h 319"/>
                <a:gd name="T4" fmla="*/ 1 w 319"/>
                <a:gd name="T5" fmla="*/ 99 h 319"/>
                <a:gd name="T6" fmla="*/ 0 w 319"/>
                <a:gd name="T7" fmla="*/ 108 h 319"/>
                <a:gd name="T8" fmla="*/ 46 w 319"/>
                <a:gd name="T9" fmla="*/ 0 h 319"/>
                <a:gd name="T10" fmla="*/ 318 w 319"/>
                <a:gd name="T11" fmla="*/ 198 h 3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A20A0184-89C8-4CD9-A788-915E885DB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>
                <a:gd name="T0" fmla="*/ 0 w 319"/>
                <a:gd name="T1" fmla="*/ 198 h 319"/>
                <a:gd name="T2" fmla="*/ 0 w 319"/>
                <a:gd name="T3" fmla="*/ 318 h 319"/>
                <a:gd name="T4" fmla="*/ 316 w 319"/>
                <a:gd name="T5" fmla="*/ 99 h 319"/>
                <a:gd name="T6" fmla="*/ 318 w 319"/>
                <a:gd name="T7" fmla="*/ 108 h 319"/>
                <a:gd name="T8" fmla="*/ 271 w 319"/>
                <a:gd name="T9" fmla="*/ 0 h 319"/>
                <a:gd name="T10" fmla="*/ 0 w 319"/>
                <a:gd name="T11" fmla="*/ 198 h 3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017E33E6-2E3E-4D38-AA8D-29456546B1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1037" name="AutoShape 7" descr="Green marble">
                <a:extLst>
                  <a:ext uri="{FF2B5EF4-FFF2-40B4-BE49-F238E27FC236}">
                    <a16:creationId xmlns:a16="http://schemas.microsoft.com/office/drawing/2014/main" id="{76866F24-0633-498A-B6B5-9375F9F7C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38" name="Freeform 8">
                <a:extLst>
                  <a:ext uri="{FF2B5EF4-FFF2-40B4-BE49-F238E27FC236}">
                    <a16:creationId xmlns:a16="http://schemas.microsoft.com/office/drawing/2014/main" id="{CB184E46-C6AB-4176-8546-B26EC3D257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>
                  <a:gd name="T0" fmla="*/ 411 w 412"/>
                  <a:gd name="T1" fmla="*/ 772 h 773"/>
                  <a:gd name="T2" fmla="*/ 411 w 412"/>
                  <a:gd name="T3" fmla="*/ 637 h 773"/>
                  <a:gd name="T4" fmla="*/ 127 w 412"/>
                  <a:gd name="T5" fmla="*/ 75 h 773"/>
                  <a:gd name="T6" fmla="*/ 0 w 412"/>
                  <a:gd name="T7" fmla="*/ 0 h 773"/>
                  <a:gd name="T8" fmla="*/ 411 w 412"/>
                  <a:gd name="T9" fmla="*/ 772 h 7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9">
                <a:extLst>
                  <a:ext uri="{FF2B5EF4-FFF2-40B4-BE49-F238E27FC236}">
                    <a16:creationId xmlns:a16="http://schemas.microsoft.com/office/drawing/2014/main" id="{355189ED-E3DB-437B-AE24-69D8A4DC37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>
                  <a:gd name="T0" fmla="*/ 0 w 823"/>
                  <a:gd name="T1" fmla="*/ 0 h 77"/>
                  <a:gd name="T2" fmla="*/ 127 w 823"/>
                  <a:gd name="T3" fmla="*/ 76 h 77"/>
                  <a:gd name="T4" fmla="*/ 712 w 823"/>
                  <a:gd name="T5" fmla="*/ 76 h 77"/>
                  <a:gd name="T6" fmla="*/ 822 w 823"/>
                  <a:gd name="T7" fmla="*/ 0 h 77"/>
                  <a:gd name="T8" fmla="*/ 0 w 823"/>
                  <a:gd name="T9" fmla="*/ 0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0">
                <a:extLst>
                  <a:ext uri="{FF2B5EF4-FFF2-40B4-BE49-F238E27FC236}">
                    <a16:creationId xmlns:a16="http://schemas.microsoft.com/office/drawing/2014/main" id="{D37EB31A-292F-4DD3-9A64-8780430FC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>
                  <a:gd name="T0" fmla="*/ 0 w 412"/>
                  <a:gd name="T1" fmla="*/ 772 h 773"/>
                  <a:gd name="T2" fmla="*/ 0 w 412"/>
                  <a:gd name="T3" fmla="*/ 637 h 773"/>
                  <a:gd name="T4" fmla="*/ 283 w 412"/>
                  <a:gd name="T5" fmla="*/ 75 h 773"/>
                  <a:gd name="T6" fmla="*/ 411 w 412"/>
                  <a:gd name="T7" fmla="*/ 0 h 773"/>
                  <a:gd name="T8" fmla="*/ 0 w 412"/>
                  <a:gd name="T9" fmla="*/ 772 h 7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195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4E548E30-4E95-4E84-9DF6-A5AC33C95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028" name="Rectangle 12">
            <a:extLst>
              <a:ext uri="{FF2B5EF4-FFF2-40B4-BE49-F238E27FC236}">
                <a16:creationId xmlns:a16="http://schemas.microsoft.com/office/drawing/2014/main" id="{4D73EBDE-142D-45E9-91E7-2D9C5ACBA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13">
            <a:extLst>
              <a:ext uri="{FF2B5EF4-FFF2-40B4-BE49-F238E27FC236}">
                <a16:creationId xmlns:a16="http://schemas.microsoft.com/office/drawing/2014/main" id="{82F9838C-6C68-4EB2-9D24-1A5B6D877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593140FE-9309-4E13-90DB-448A4454EF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27A2C4A2-7615-4511-A7E3-F9EDB83A62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422D3A36-0A41-4DB2-A397-2C8D052B99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4EB2E9A-F0D5-461B-A7CF-F4CB97E287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SkjJaf8f-Q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mage:Month_9.svg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hyperlink" Target="http://en.wikipedia.org/wiki/Image:Month_1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mage:Month_5.svg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en.wikipedia.org/wiki/Image:Month_3.svg" TargetMode="External"/><Relationship Id="rId9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leverywhere.com/multiple_choice_polls/LKXCfbbTNZgAPaX" TargetMode="External"/><Relationship Id="rId2" Type="http://schemas.openxmlformats.org/officeDocument/2006/relationships/hyperlink" Target="http://www.polleverywhere.com/multiple_choice_polls/toJlRuivu9sWes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lleverywhere.com/multiple_choice_polls/4bbrlLiIrwAhKiZ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nedparenthood.org/health-info/birth-contro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hyperlink" Target="http://www.google.com/url?sa=i&amp;rct=j&amp;q=&amp;esrc=s&amp;frm=1&amp;source=images&amp;cd=&amp;cad=rja&amp;uact=8&amp;ved=0CAcQjRw&amp;url=http%3A%2F%2Fwww.indiachildnames.com%2Fsafeperiod.aspx%3Fday%3D1%26month%3Dmay%26year%3D2012%26period%3D31&amp;ei=Ks3YVJKqAoWlgwT2-oLoDA&amp;bvm=bv.85464276,d.eXY&amp;psig=AFQjCNFQlU9ONcE5elzcyWM88_Sr2rwK6w&amp;ust=1423580755633915" TargetMode="External"/><Relationship Id="rId4" Type="http://schemas.openxmlformats.org/officeDocument/2006/relationships/image" Target="../media/image14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4women.gov/FAQ/postpartum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reproductivehealth/data_stats/" TargetMode="External"/><Relationship Id="rId2" Type="http://schemas.openxmlformats.org/officeDocument/2006/relationships/hyperlink" Target="http://www.hhs.gov/ash/oah/adolescent-health-topics/reproductive-health/teen-pregnancy/trend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ttmacher.org/pubs/FB-Unintended-Pregnancy-U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88E42F2-78A5-4624-B0EF-6441A55BC8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Pregnancy, Birth, Parenting and Relationships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9FA0006-9247-4D39-BB70-C8AEC9DE14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n image of female genitals showing the Mons Pubis, Labia Minora, Hymen, Clitoris, Urethra, Vagina and Labia Majora">
            <a:extLst>
              <a:ext uri="{FF2B5EF4-FFF2-40B4-BE49-F238E27FC236}">
                <a16:creationId xmlns:a16="http://schemas.microsoft.com/office/drawing/2014/main" id="{63A8032A-FA27-46B2-B89A-7B0A20BB5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85800"/>
            <a:ext cx="6837363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511B5CB-4E2F-4249-AEF8-68732730D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Conception and Pregnancy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91814DF-EF2D-435E-8436-F86B1728E7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One cell (egg/ovum) from a female and one cell from a male (sperm) meet, this union is called?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Fertilization</a:t>
            </a:r>
          </a:p>
        </p:txBody>
      </p:sp>
      <p:pic>
        <p:nvPicPr>
          <p:cNvPr id="18437" name="Picture 5" descr="dp1770679">
            <a:extLst>
              <a:ext uri="{FF2B5EF4-FFF2-40B4-BE49-F238E27FC236}">
                <a16:creationId xmlns:a16="http://schemas.microsoft.com/office/drawing/2014/main" id="{B8A6E181-2F5E-4FFA-A7B6-73FBD3F6EB7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5750" y="1447800"/>
            <a:ext cx="3778250" cy="541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fertilization">
            <a:extLst>
              <a:ext uri="{FF2B5EF4-FFF2-40B4-BE49-F238E27FC236}">
                <a16:creationId xmlns:a16="http://schemas.microsoft.com/office/drawing/2014/main" id="{544E5447-EE5B-4361-B366-D28F790DD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FAD026-3AC0-47B4-BDA3-0714D7A7C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What’s Happening…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073866F-229E-4B79-93E7-889314D76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During an ejaculation as many as a half a billion sperm may be released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Three hundred make it to the fallopian tubes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All it takes is one sperm to fertilize an egg</a:t>
            </a:r>
          </a:p>
          <a:p>
            <a:pPr eaLnBrk="1" hangingPunct="1"/>
            <a:r>
              <a:rPr lang="en-US" altLang="en-US"/>
              <a:t>Once one sperm enters the egg, the surface of the egg changes not allowing any other sperm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FAD6E33-0957-4739-AD45-2514B3A37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Terminology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99488E9-4A15-45F3-ABCF-BAE52024F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9050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Zygote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Fertilized egg, traveling through the fallopian tubes 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Blastocyst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A hollow sphere, once about 500 cells, implants on uterus wall 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Implantation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The actual attaching to the uterus wall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Embryo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Once the blastocyst has been implanted it is now called an embryo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fertilization">
            <a:extLst>
              <a:ext uri="{FF2B5EF4-FFF2-40B4-BE49-F238E27FC236}">
                <a16:creationId xmlns:a16="http://schemas.microsoft.com/office/drawing/2014/main" id="{CA214516-9766-49F2-821F-2388680F0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4ED2F60-92BE-4858-A37B-363958420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Symptoms Associated with Pregnancy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EB2F8DE-F247-4E91-930E-8245E24B5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905000"/>
            <a:ext cx="8482012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Missed or delayed menstrual cycle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HCG or human chorionic gonadotropin is produced by the embryo can be detected in the blood a few days after implantation</a:t>
            </a:r>
            <a:endParaRPr lang="en-US" altLang="en-US" sz="2400" dirty="0">
              <a:solidFill>
                <a:srgbClr val="FFFF00"/>
              </a:solidFill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One week after menstruation cycle has begun HCG can be found in the urine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Distended abdomen 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Minor vaginal bleeding </a:t>
            </a:r>
            <a:endParaRPr lang="en-US" altLang="en-US" sz="2400" dirty="0">
              <a:solidFill>
                <a:srgbClr val="FFFF00"/>
              </a:solidFill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Lactating 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Fatigue, sleeplessness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Nausea or vomiting 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Lower back aches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Sensitivity in teeth </a:t>
            </a:r>
            <a:endParaRPr lang="en-US" altLang="en-US" sz="2400" dirty="0"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Headaches </a:t>
            </a:r>
            <a:endParaRPr lang="en-US" altLang="en-US" sz="2400" dirty="0"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96E8C4B-D003-47E6-AD43-C5DB8F033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Terminology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53A8815-3918-4E27-BA10-4BBC0C79A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Placenta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Organ that holds the embryo to the wall of the uterus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Umbilical Cord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The cordlike structure that connects the embryo to the placenta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Amniotic Sac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The bag of thin tissue that encloses a developing embryo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Amniotic Fluid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The fluid in the amniotic sac, holds the embryo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Fetus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Name given to the developing embryo from the end of the second month of pregnancy until birth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normal_pregnancy">
            <a:extLst>
              <a:ext uri="{FF2B5EF4-FFF2-40B4-BE49-F238E27FC236}">
                <a16:creationId xmlns:a16="http://schemas.microsoft.com/office/drawing/2014/main" id="{B91FFB88-AC16-4773-9C32-D61E016B7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Line 6">
            <a:extLst>
              <a:ext uri="{FF2B5EF4-FFF2-40B4-BE49-F238E27FC236}">
                <a16:creationId xmlns:a16="http://schemas.microsoft.com/office/drawing/2014/main" id="{704F2F3E-9F6B-44BB-9A61-81FB59680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486400"/>
            <a:ext cx="1143000" cy="5334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7">
            <a:extLst>
              <a:ext uri="{FF2B5EF4-FFF2-40B4-BE49-F238E27FC236}">
                <a16:creationId xmlns:a16="http://schemas.microsoft.com/office/drawing/2014/main" id="{50512A59-83A8-4015-B7AB-3D8A35500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2"/>
                </a:solidFill>
              </a:rPr>
              <a:t>Mucus Plug</a:t>
            </a:r>
          </a:p>
        </p:txBody>
      </p:sp>
      <p:sp>
        <p:nvSpPr>
          <p:cNvPr id="22533" name="Line 8">
            <a:extLst>
              <a:ext uri="{FF2B5EF4-FFF2-40B4-BE49-F238E27FC236}">
                <a16:creationId xmlns:a16="http://schemas.microsoft.com/office/drawing/2014/main" id="{6F110406-E60C-4E6F-847D-9A1AF5D19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791200"/>
            <a:ext cx="1219200" cy="6858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Text Box 9">
            <a:extLst>
              <a:ext uri="{FF2B5EF4-FFF2-40B4-BE49-F238E27FC236}">
                <a16:creationId xmlns:a16="http://schemas.microsoft.com/office/drawing/2014/main" id="{44C11079-1F6F-4267-AC27-C8222ECF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2"/>
                </a:solidFill>
              </a:rPr>
              <a:t>Vagina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5599475-D853-4FF0-AE5A-C6530A5F3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Pregnancy divided into three periods known as?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7AE750F-7B67-4191-82FF-1E00B6311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676400"/>
            <a:ext cx="8482012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00"/>
                </a:solidFill>
              </a:rPr>
              <a:t>Trimesters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First trimester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morning sickness, breasts enlarge/tenderness, urinate frequently, sleepiness, abdomen looks more rounded, carries the highest risk of miscarriage or the natural death of embryo or fetus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Second Trimester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fetus begins moving, constipation, indigestion, heartburn, breast milk being produced, the development of the fetus can start to be monitored and diagnosed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Third Trimester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gain 25-30 pounds, contractions, uterus preparing for birth, </a:t>
            </a:r>
            <a:r>
              <a:rPr lang="en-US" altLang="en-US" sz="2100"/>
              <a:t>often marks the beginning of viability, the ability of the fetus to survive with or without medical help outside of the womb</a:t>
            </a:r>
            <a:r>
              <a:rPr lang="en-US" altLang="en-US" sz="2000"/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***Sympathetic pregnancy is a condition where the father shares some of the physical discomfort the mother is feeling  (Mental/Social leading to physical)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1C90FB0-3B45-4602-8C77-8BD9EF1F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" name="GSkjJaf8f-Q">
            <a:extLst>
              <a:ext uri="{FF2B5EF4-FFF2-40B4-BE49-F238E27FC236}">
                <a16:creationId xmlns:a16="http://schemas.microsoft.com/office/drawing/2014/main" id="{E530275D-E733-4AC7-9EC7-06DB0DF2A72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53525" cy="68580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E283B6E-6471-44BD-AEAE-92B5EB37B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Development of the Fetus </a:t>
            </a:r>
          </a:p>
        </p:txBody>
      </p:sp>
      <p:pic>
        <p:nvPicPr>
          <p:cNvPr id="40964" name="Picture 4" descr="52px-Month_1">
            <a:hlinkClick r:id="rId2" tooltip="Image:Month 1.svg"/>
            <a:extLst>
              <a:ext uri="{FF2B5EF4-FFF2-40B4-BE49-F238E27FC236}">
                <a16:creationId xmlns:a16="http://schemas.microsoft.com/office/drawing/2014/main" id="{A9FB9549-5B14-43D0-A4B2-6C628619D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186531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 descr="55px-Month_3">
            <a:hlinkClick r:id="rId4" tooltip="Image:Month 3.svg"/>
            <a:extLst>
              <a:ext uri="{FF2B5EF4-FFF2-40B4-BE49-F238E27FC236}">
                <a16:creationId xmlns:a16="http://schemas.microsoft.com/office/drawing/2014/main" id="{FF9F3257-E6DF-4B35-A247-F21011A7D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195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6" descr="56px-Month_5">
            <a:hlinkClick r:id="rId6" tooltip="Image:Month 5.svg"/>
            <a:extLst>
              <a:ext uri="{FF2B5EF4-FFF2-40B4-BE49-F238E27FC236}">
                <a16:creationId xmlns:a16="http://schemas.microsoft.com/office/drawing/2014/main" id="{1459FD3B-2D69-444D-965E-8ADB760D3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0"/>
            <a:ext cx="209708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7" descr="69px-Month_9">
            <a:hlinkClick r:id="rId8" tooltip="Image:Month 9.svg"/>
            <a:extLst>
              <a:ext uri="{FF2B5EF4-FFF2-40B4-BE49-F238E27FC236}">
                <a16:creationId xmlns:a16="http://schemas.microsoft.com/office/drawing/2014/main" id="{AFC8CDB4-60C6-40E9-91A1-C6EE4BD0E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0"/>
            <a:ext cx="26511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AB0E3A-F925-456D-84D2-B2321A40A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Prenatal Care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98E7E08-448D-4FA9-B922-47BE8C68F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905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Amniocentesis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Removal of a small amount of amniotic fluid from around the fetus to test to for more than 70 inherited disorders (14-16 weeks)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Chorionic Villus Sampling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A small piece of the chorion is removed for testing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Ultrasound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High frequency sound waves are used to create a picture of the developing fetus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3E26CA9-FF33-4E3A-B9E6-9029619A9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Prenatal Care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A8A2DB2-11FD-4448-A24D-CA4FC9E70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Chances of having a healthy baby greatly increases if the mother practices good health habits and visits her doctor regularly throughout the pregnancy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FFFF00"/>
                </a:solidFill>
              </a:rPr>
              <a:t>FAS stands for…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FFFF00"/>
                </a:solidFill>
              </a:rPr>
              <a:t>Fetal Alcohol Syndrome – causes mental retardation due to damage received by the fetus's brain cells from alcohol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53FB099-81FE-41F2-9E0D-D0994BEFC3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/>
              <a:t>Effects on Pregnancy of Drinking and Smoking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D9E4CCC-FF44-4342-86C7-F463C78577D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38163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Drinking alcohol during pregnancy can result in a serious side effect know as FAS or Fetal Alcohol Syndrome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It can be caused by less than 1 drink a day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No amount of alcohol is safe.  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29170AA9-4888-4C75-AE15-CF0FD543688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18038" y="1905000"/>
            <a:ext cx="38163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Smoking during pregnancy can also result in serious complications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Side effects include low birth weight, pre-term birth, and asthma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Nicotine found in cigarettes speeds up the infant’s heart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18%of Sudden Death Syndrome is a result of maternal tobacco use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30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91C5DC1-C792-4100-8126-78E5D8C38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Food and Nutrition During Pregnancy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5CAF337-B4DD-4EB9-8736-1E4362FD7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Balancing carbs, fat, and proteins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Eating a variety of foods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Dairy products and several fruits and vegetables daily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Folic Acid is strongly needed at start of pregnancy to aid in the closing of the neural tube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Calcium, iron, fluoride, vitamin D and Omega 3 fatty acids are also needed 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D40D8D3-3ED9-4882-99BF-FCEDE03C6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Stages of Birth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464D13D-74C7-43DA-B06E-4F639E56F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905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Labor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Last 4 – 24 hours, work of pushing the fetus out, uterus is contracting, cervix dilating, water breaks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Delivery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Lasts for a half hour to two, baby pushed through the cervix/vagina, usually head first, umbilical cord clamped/cut, mouth/nose suctioned, eye drops to baby, vitamin k injection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APGAR Score – 0-2 rating on the following: HR, breathing, muscle tone, reaction to stimulus, skin color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4028B6C-792F-4ABC-BBDB-443B5EA02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7086600" cy="1447800"/>
          </a:xfrm>
        </p:spPr>
        <p:txBody>
          <a:bodyPr/>
          <a:lstStyle/>
          <a:p>
            <a:pPr eaLnBrk="1" hangingPunct="1"/>
            <a:r>
              <a:rPr lang="en-US" altLang="en-US" u="sng"/>
              <a:t>APGAR Score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A3B7520-50B7-468A-B90F-42983D91A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8329613" cy="55626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/>
              <a:t>	Activity (muscle tone)</a:t>
            </a:r>
            <a:br>
              <a:rPr lang="en-US" altLang="en-US" sz="1900" b="1"/>
            </a:br>
            <a:r>
              <a:rPr lang="en-US" altLang="en-US" sz="1900" b="1"/>
              <a:t>0 — Limp; no movement</a:t>
            </a:r>
            <a:br>
              <a:rPr lang="en-US" altLang="en-US" sz="1900" b="1"/>
            </a:br>
            <a:r>
              <a:rPr lang="en-US" altLang="en-US" sz="1900" b="1"/>
              <a:t>1 — Some flexion of arms and legs</a:t>
            </a:r>
            <a:br>
              <a:rPr lang="en-US" altLang="en-US" sz="1900" b="1"/>
            </a:br>
            <a:r>
              <a:rPr lang="en-US" altLang="en-US" sz="1900" b="1"/>
              <a:t>2 — Active motion</a:t>
            </a:r>
            <a:br>
              <a:rPr lang="en-US" altLang="en-US" sz="1900" b="1"/>
            </a:br>
            <a:br>
              <a:rPr lang="en-US" altLang="en-US" sz="1900" b="1"/>
            </a:br>
            <a:r>
              <a:rPr lang="en-US" altLang="en-US" sz="1900" b="1"/>
              <a:t>Pulse (heart rate)</a:t>
            </a:r>
            <a:br>
              <a:rPr lang="en-US" altLang="en-US" sz="1900" b="1"/>
            </a:br>
            <a:r>
              <a:rPr lang="en-US" altLang="en-US" sz="1900" b="1"/>
              <a:t>0 — No heart rate</a:t>
            </a:r>
            <a:br>
              <a:rPr lang="en-US" altLang="en-US" sz="1900" b="1"/>
            </a:br>
            <a:r>
              <a:rPr lang="en-US" altLang="en-US" sz="1900" b="1"/>
              <a:t>1 — Fewer than 100 beats per minute</a:t>
            </a:r>
            <a:br>
              <a:rPr lang="en-US" altLang="en-US" sz="1900" b="1"/>
            </a:br>
            <a:r>
              <a:rPr lang="en-US" altLang="en-US" sz="1900" b="1"/>
              <a:t>2 — At least 100 beats per minute</a:t>
            </a:r>
            <a:br>
              <a:rPr lang="en-US" altLang="en-US" sz="1900" b="1"/>
            </a:br>
            <a:br>
              <a:rPr lang="en-US" altLang="en-US" sz="1900" b="1"/>
            </a:br>
            <a:r>
              <a:rPr lang="en-US" altLang="en-US" sz="1900" b="1"/>
              <a:t>Grimace (reflex response)</a:t>
            </a:r>
            <a:br>
              <a:rPr lang="en-US" altLang="en-US" sz="1900" b="1"/>
            </a:br>
            <a:r>
              <a:rPr lang="en-US" altLang="en-US" sz="1900" b="1"/>
              <a:t>0 — No response to airways being suctioned</a:t>
            </a:r>
            <a:br>
              <a:rPr lang="en-US" altLang="en-US" sz="1900" b="1"/>
            </a:br>
            <a:r>
              <a:rPr lang="en-US" altLang="en-US" sz="1900" b="1"/>
              <a:t>1 — Grimace during suctioning</a:t>
            </a:r>
            <a:br>
              <a:rPr lang="en-US" altLang="en-US" sz="1900" b="1"/>
            </a:br>
            <a:r>
              <a:rPr lang="en-US" altLang="en-US" sz="1900" b="1"/>
              <a:t>2 — Grimace and pull away, cough, or sneeze during suctioning</a:t>
            </a:r>
            <a:br>
              <a:rPr lang="en-US" altLang="en-US" sz="1900" b="1"/>
            </a:br>
            <a:br>
              <a:rPr lang="en-US" altLang="en-US" sz="1900" b="1"/>
            </a:br>
            <a:r>
              <a:rPr lang="en-US" altLang="en-US" sz="1900" b="1"/>
              <a:t>Appearance (color)</a:t>
            </a:r>
            <a:br>
              <a:rPr lang="en-US" altLang="en-US" sz="1900" b="1"/>
            </a:br>
            <a:r>
              <a:rPr lang="en-US" altLang="en-US" sz="1900" b="1"/>
              <a:t>0 — The baby's whole body is completely bluish-gray or pale</a:t>
            </a:r>
            <a:br>
              <a:rPr lang="en-US" altLang="en-US" sz="1900" b="1"/>
            </a:br>
            <a:r>
              <a:rPr lang="en-US" altLang="en-US" sz="1900" b="1"/>
              <a:t>1 — Good color in body with bluish hands or feet</a:t>
            </a:r>
            <a:br>
              <a:rPr lang="en-US" altLang="en-US" sz="1900" b="1"/>
            </a:br>
            <a:r>
              <a:rPr lang="en-US" altLang="en-US" sz="1900" b="1"/>
              <a:t>2 — Good color all over</a:t>
            </a:r>
            <a:br>
              <a:rPr lang="en-US" altLang="en-US" sz="1900" b="1"/>
            </a:br>
            <a:br>
              <a:rPr lang="en-US" altLang="en-US" sz="1900" b="1"/>
            </a:br>
            <a:r>
              <a:rPr lang="en-US" altLang="en-US" sz="1900" b="1"/>
              <a:t>Respiration (breathing)</a:t>
            </a:r>
            <a:br>
              <a:rPr lang="en-US" altLang="en-US" sz="1900" b="1"/>
            </a:br>
            <a:r>
              <a:rPr lang="en-US" altLang="en-US" sz="1900" b="1"/>
              <a:t>0 — Not breathing</a:t>
            </a:r>
            <a:br>
              <a:rPr lang="en-US" altLang="en-US" sz="1900" b="1"/>
            </a:br>
            <a:r>
              <a:rPr lang="en-US" altLang="en-US" sz="1900" b="1"/>
              <a:t>1 — Weak cry; may sound like whimpering, slow or irregular breathing</a:t>
            </a:r>
            <a:br>
              <a:rPr lang="en-US" altLang="en-US" sz="1900" b="1"/>
            </a:br>
            <a:r>
              <a:rPr lang="en-US" altLang="en-US" sz="1900" b="1"/>
              <a:t>2 — Good, strong cry; normal rate and effort of breathing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0F70767-49DA-4586-A60B-1D498AC7E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Stages of Birth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373CA55-96A2-40C8-AEBF-4ADBE79E1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Afterbirth</a:t>
            </a:r>
          </a:p>
          <a:p>
            <a:pPr lvl="2" eaLnBrk="1" hangingPunct="1"/>
            <a:r>
              <a:rPr lang="en-US" altLang="en-US" sz="2800">
                <a:solidFill>
                  <a:srgbClr val="FFFF00"/>
                </a:solidFill>
              </a:rPr>
              <a:t>Delivery of the placenta, 15-30 minutes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3618081-9162-47FE-94F5-AD129C8EA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7086600" cy="1447800"/>
          </a:xfrm>
        </p:spPr>
        <p:txBody>
          <a:bodyPr/>
          <a:lstStyle/>
          <a:p>
            <a:pPr eaLnBrk="1" hangingPunct="1"/>
            <a:r>
              <a:rPr lang="en-US" altLang="en-US" sz="3800" u="sng"/>
              <a:t>Complications and Terms Associated with Pregnancy / Birth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47D3B61-321D-4873-BC90-E2F8F28DF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Ectopic Pregnancy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Blastocyst becomes implanted in the fallopian tube, usually results in death of embryo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Miscarriage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The expulsion of a dead zygote, blastocyst, embryo or fetus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Stillbirth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Birth of a dead, full-term fetus</a:t>
            </a:r>
          </a:p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Toxemia</a:t>
            </a:r>
          </a:p>
          <a:p>
            <a:pPr lvl="1" eaLnBrk="1" hangingPunct="1"/>
            <a:r>
              <a:rPr lang="en-US" altLang="en-US" sz="2400">
                <a:solidFill>
                  <a:srgbClr val="FFFF00"/>
                </a:solidFill>
              </a:rPr>
              <a:t>High blood pressure, protein in the urine and swelling due to fluid retention. Can lead to convulsions, coma and ultimately death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F1146C1-69CE-4507-96CA-C1BD761B2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u="sng"/>
              <a:t>Complications and Terms Associated with Pregnancy / Birth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43212D1-0F51-4533-9C14-24554AE2E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6764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RH Factor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Mixture of positive and negative blood, causing mother’s blood to produce antibodies against the babies, blood trans.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Cesarean Section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Surgical method of birth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Premature Birth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Baby comes early in third trimester, lungs not developed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Incubators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Protective chamber designed to help baby until it is more developed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Twins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Multiple/Identical/Fraternal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3011291-C41B-4AF8-9882-82096DBA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?’s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0A32A19-8331-41BB-8F32-53D732416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hlinkClick r:id="rId2"/>
              </a:rPr>
              <a:t>Question #1</a:t>
            </a:r>
            <a:endParaRPr lang="en-US" altLang="en-US"/>
          </a:p>
          <a:p>
            <a:r>
              <a:rPr lang="en-US" altLang="en-US">
                <a:hlinkClick r:id="rId3"/>
              </a:rPr>
              <a:t>Question #2</a:t>
            </a:r>
            <a:endParaRPr lang="en-US" altLang="en-US"/>
          </a:p>
          <a:p>
            <a:r>
              <a:rPr lang="en-US" altLang="en-US">
                <a:hlinkClick r:id="rId4"/>
              </a:rPr>
              <a:t>Questions 3</a:t>
            </a: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BBF7952-8B6C-40E5-A67F-BB1A7CA62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Terms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48C5A1E-754D-4CCC-A234-F68D6E8F6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534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Prenatal Care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Medical care during pregnancy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Contraception				</a:t>
            </a:r>
            <a:r>
              <a:rPr lang="en-US" altLang="en-US" sz="2000">
                <a:solidFill>
                  <a:srgbClr val="FFFF00"/>
                </a:solidFill>
                <a:hlinkClick r:id="rId2"/>
              </a:rPr>
              <a:t>Planned Parenthood</a:t>
            </a:r>
            <a:endParaRPr lang="en-US" altLang="en-US" sz="200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Preventing pregnancy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Infertile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Unable to produce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Adoption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Legal procedure of a child taken into a family to be raised as their own child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Foster Parents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solidFill>
                  <a:srgbClr val="FFFF00"/>
                </a:solidFill>
              </a:rPr>
              <a:t>Person/people that take care of children for periods of a time because biological parents may be unable to do 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Total public expenditures for births resulting from unintended pregnancies nationwide were estimated to be $12.5 billion in 2008. Of that, $7.3 billion were federal expenditures and $5.2 billion were state expenditures.</a:t>
            </a:r>
            <a:endParaRPr lang="en-US" altLang="en-US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Text Placeholder 1">
            <a:extLst>
              <a:ext uri="{FF2B5EF4-FFF2-40B4-BE49-F238E27FC236}">
                <a16:creationId xmlns:a16="http://schemas.microsoft.com/office/drawing/2014/main" id="{BB4B0E05-426C-48FD-9CF6-22EACD060CBE}"/>
              </a:ext>
            </a:extLst>
          </p:cNvPr>
          <p:cNvPicPr>
            <a:picLocks noGrp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371600"/>
            <a:ext cx="4157663" cy="774700"/>
          </a:xfrm>
          <a:noFill/>
        </p:spPr>
      </p:pic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45F1D897-D763-422B-89B1-A170077309F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81000" y="2133600"/>
            <a:ext cx="4602163" cy="3441700"/>
          </a:xfrm>
        </p:spPr>
        <p:txBody>
          <a:bodyPr lIns="91440" tIns="45720" rIns="91440" bIns="45720"/>
          <a:lstStyle/>
          <a:p>
            <a:pPr marL="273050" indent="-273050"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Supplies per bracelet</a:t>
            </a:r>
          </a:p>
          <a:p>
            <a:pPr marL="639763" lvl="1" indent="-273050" eaLnBrk="1" hangingPunct="1"/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Red beads</a:t>
            </a:r>
          </a:p>
          <a:p>
            <a:pPr marL="639763" lvl="1" indent="-273050" eaLnBrk="1" hangingPunct="1"/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Yellow beads </a:t>
            </a:r>
          </a:p>
          <a:p>
            <a:pPr marL="639763" lvl="1" indent="-273050" eaLnBrk="1" hangingPunct="1">
              <a:buFontTx/>
              <a:buNone/>
            </a:pPr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(or any color you choose).</a:t>
            </a:r>
          </a:p>
          <a:p>
            <a:pPr marL="639763" lvl="1" indent="-273050" eaLnBrk="1" hangingPunct="1"/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white beads</a:t>
            </a:r>
          </a:p>
          <a:p>
            <a:pPr marL="639763" lvl="1" indent="-273050" eaLnBrk="1" hangingPunct="1"/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Stretch cord </a:t>
            </a:r>
          </a:p>
          <a:p>
            <a:pPr marL="639763" lvl="1" indent="-273050" eaLnBrk="1" hangingPunct="1"/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safety pin</a:t>
            </a:r>
            <a:r>
              <a:rPr lang="en-US" altLang="en-US" sz="3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BEFDD8-FC6B-48FA-B0AB-8FF5F26658E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55448"/>
            <a:ext cx="8229600" cy="1143000"/>
          </a:xfrm>
          <a:ln w="6350" cap="rnd">
            <a:miter lim="800000"/>
            <a:headEnd/>
            <a:tailEnd/>
          </a:ln>
        </p:spPr>
        <p:txBody>
          <a:bodyPr anchor="b">
            <a:normAutofit/>
          </a:bodyPr>
          <a:lstStyle/>
          <a:p>
            <a:pPr>
              <a:defRPr/>
            </a:pPr>
            <a:r>
              <a:rPr lang="en-US" sz="6600" b="1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Arial"/>
                <a:ea typeface="ＭＳ Ｐゴシック" charset="-128"/>
                <a:cs typeface="Arial"/>
              </a:rPr>
              <a:t>Make your Bracelets</a:t>
            </a:r>
          </a:p>
        </p:txBody>
      </p:sp>
      <p:pic>
        <p:nvPicPr>
          <p:cNvPr id="7" name="Picture 5" descr="IMGP0357">
            <a:extLst>
              <a:ext uri="{FF2B5EF4-FFF2-40B4-BE49-F238E27FC236}">
                <a16:creationId xmlns:a16="http://schemas.microsoft.com/office/drawing/2014/main" id="{022C0CB5-D1AD-4066-9F31-84EBEBE38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93628" y="4190999"/>
            <a:ext cx="3950372" cy="2667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5846" name="Picture 7" descr="http://www.indiachildnames.com/image/fertility.png">
            <a:hlinkClick r:id="rId5"/>
            <a:extLst>
              <a:ext uri="{FF2B5EF4-FFF2-40B4-BE49-F238E27FC236}">
                <a16:creationId xmlns:a16="http://schemas.microsoft.com/office/drawing/2014/main" id="{F18B74C8-84B2-4444-AD52-BEE8926AB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668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CB6D35D-A6CA-47C8-9A8A-6C107DB71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7772400" cy="1362075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Terms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7876B2F-5C8F-411A-AD32-06715E368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685800"/>
            <a:ext cx="7162800" cy="1500188"/>
          </a:xfrm>
        </p:spPr>
        <p:txBody>
          <a:bodyPr/>
          <a:lstStyle/>
          <a:p>
            <a:pPr eaLnBrk="1" hangingPunct="1"/>
            <a:r>
              <a:rPr lang="en-US" altLang="en-US"/>
              <a:t>Abortion</a:t>
            </a:r>
          </a:p>
          <a:p>
            <a:pPr lvl="1" eaLnBrk="1" hangingPunct="1"/>
            <a:r>
              <a:rPr lang="en-US" altLang="en-US"/>
              <a:t>Having the embryo/child removed from the uterus, in NYS legal throughout the first trimester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BAD021-1884-4887-B5DC-04DAFC5963EB}"/>
              </a:ext>
            </a:extLst>
          </p:cNvPr>
          <p:cNvSpPr txBox="1"/>
          <p:nvPr/>
        </p:nvSpPr>
        <p:spPr>
          <a:xfrm>
            <a:off x="1828800" y="1828800"/>
            <a:ext cx="4419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Fun Fact</a:t>
            </a:r>
          </a:p>
        </p:txBody>
      </p:sp>
      <p:sp>
        <p:nvSpPr>
          <p:cNvPr id="37893" name="TextBox 4">
            <a:extLst>
              <a:ext uri="{FF2B5EF4-FFF2-40B4-BE49-F238E27FC236}">
                <a16:creationId xmlns:a16="http://schemas.microsoft.com/office/drawing/2014/main" id="{8BF14589-8B5C-489D-A30E-930A1101F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743200"/>
            <a:ext cx="716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Does anyone know how much it cost to raise a child from birth to 18 years of age w/o paying for college?</a:t>
            </a:r>
          </a:p>
        </p:txBody>
      </p:sp>
      <p:sp>
        <p:nvSpPr>
          <p:cNvPr id="37894" name="TextBox 5">
            <a:extLst>
              <a:ext uri="{FF2B5EF4-FFF2-40B4-BE49-F238E27FC236}">
                <a16:creationId xmlns:a16="http://schemas.microsoft.com/office/drawing/2014/main" id="{4FE8C54F-5107-466C-AC3C-B2D05599E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6477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 raise a child born in 2013 to the age of 18, it will cost a middle-income couple just over </a:t>
            </a:r>
            <a:r>
              <a:rPr lang="en-US" altLang="en-US" sz="2400" b="1"/>
              <a:t>$245,000</a:t>
            </a:r>
            <a:r>
              <a:rPr lang="en-US" altLang="en-US" sz="2400"/>
              <a:t>, according to newly released estimates from the U.S. Department of Agriculture.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1DD8B9D-6932-455A-87AF-EE417783C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Postpartum Period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7813321-9A63-4204-AD9C-4229EE1A2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Begins after deliver and lasts about 6 weeks</a:t>
            </a:r>
          </a:p>
          <a:p>
            <a:pPr eaLnBrk="1" hangingPunct="1"/>
            <a:r>
              <a:rPr lang="en-US" altLang="en-US"/>
              <a:t>Mothers body goes back to normal</a:t>
            </a:r>
          </a:p>
          <a:p>
            <a:pPr eaLnBrk="1" hangingPunct="1"/>
            <a:r>
              <a:rPr lang="en-US" altLang="en-US"/>
              <a:t>Prolactin is produced causing milk to form in the breasts</a:t>
            </a:r>
          </a:p>
          <a:p>
            <a:pPr eaLnBrk="1" hangingPunct="1"/>
            <a:r>
              <a:rPr lang="en-US" altLang="en-US"/>
              <a:t>Oxytocin is causing the uterus to shrink</a:t>
            </a:r>
          </a:p>
          <a:p>
            <a:pPr eaLnBrk="1" hangingPunct="1"/>
            <a:r>
              <a:rPr lang="en-US" altLang="en-US"/>
              <a:t>Hormones are dropping</a:t>
            </a:r>
          </a:p>
          <a:p>
            <a:pPr eaLnBrk="1" hangingPunct="1"/>
            <a:r>
              <a:rPr lang="en-US" altLang="en-US">
                <a:hlinkClick r:id="rId2"/>
              </a:rPr>
              <a:t>Postpartum Depression</a:t>
            </a:r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9A44DEC4-E942-4D6D-A7AC-73BDFC08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0"/>
            <a:ext cx="7391400" cy="838200"/>
          </a:xfrm>
        </p:spPr>
        <p:txBody>
          <a:bodyPr/>
          <a:lstStyle/>
          <a:p>
            <a:r>
              <a:rPr lang="en-US" altLang="en-US" sz="4000"/>
              <a:t>One day of having a child in HS: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2D290FDF-6A04-4D29-9C31-5B2A1A08B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609600"/>
            <a:ext cx="7391400" cy="6248400"/>
          </a:xfrm>
        </p:spPr>
        <p:txBody>
          <a:bodyPr/>
          <a:lstStyle/>
          <a:p>
            <a:r>
              <a:rPr lang="en-US" altLang="en-US" sz="2800"/>
              <a:t>Wake up to get M&amp;C ready 6:15, leave 7:15</a:t>
            </a:r>
          </a:p>
          <a:p>
            <a:r>
              <a:rPr lang="en-US" altLang="en-US" sz="2800"/>
              <a:t>C DayCare or parents house 7:30 (DC $25/D)</a:t>
            </a:r>
          </a:p>
          <a:p>
            <a:r>
              <a:rPr lang="en-US" altLang="en-US" sz="2800"/>
              <a:t>M School 7:45 – 2:45</a:t>
            </a:r>
          </a:p>
          <a:p>
            <a:r>
              <a:rPr lang="en-US" altLang="en-US" sz="2800"/>
              <a:t>M+C 3:15 arrive home, snack play til 5:00</a:t>
            </a:r>
          </a:p>
          <a:p>
            <a:r>
              <a:rPr lang="en-US" altLang="en-US" sz="2800"/>
              <a:t>M/W/F work 5-9 ($8.75), 9-? Homework</a:t>
            </a:r>
          </a:p>
          <a:p>
            <a:r>
              <a:rPr lang="en-US" altLang="en-US" sz="2800"/>
              <a:t>T/Th. Cook dinner, clean 5-6:30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		C eats at 6:30, bath 7, in bed 7:30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		M 7:30 or 8-? Homework/relax/go to bed 	early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*Not on above schedule: illness, crying throughout the night, diaper changes, changing weather(time), changing costs, no sports/soc. life</a:t>
            </a:r>
          </a:p>
        </p:txBody>
      </p:sp>
      <p:sp>
        <p:nvSpPr>
          <p:cNvPr id="39940" name="TextBox 3">
            <a:extLst>
              <a:ext uri="{FF2B5EF4-FFF2-40B4-BE49-F238E27FC236}">
                <a16:creationId xmlns:a16="http://schemas.microsoft.com/office/drawing/2014/main" id="{73880E52-1E93-4DBD-8E2F-13B50756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175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M=Myself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C=Child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0F7DC55-D34A-43AC-AD2C-54D7EE022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86600" cy="914400"/>
          </a:xfrm>
        </p:spPr>
        <p:txBody>
          <a:bodyPr/>
          <a:lstStyle/>
          <a:p>
            <a:pPr eaLnBrk="1" hangingPunct="1"/>
            <a:r>
              <a:rPr lang="en-US" altLang="en-US" sz="4000"/>
              <a:t>Reasons people get married?	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AA162BB-C9FA-4720-98E1-AAAE4FB78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/>
              <a:t>Companionship</a:t>
            </a:r>
          </a:p>
          <a:p>
            <a:pPr eaLnBrk="1" hangingPunct="1"/>
            <a:r>
              <a:rPr lang="en-US" altLang="en-US"/>
              <a:t>Security</a:t>
            </a:r>
          </a:p>
          <a:p>
            <a:pPr eaLnBrk="1" hangingPunct="1"/>
            <a:r>
              <a:rPr lang="en-US" altLang="en-US"/>
              <a:t>Create a home/family</a:t>
            </a:r>
          </a:p>
          <a:p>
            <a:pPr eaLnBrk="1" hangingPunct="1"/>
            <a:r>
              <a:rPr lang="en-US" altLang="en-US"/>
              <a:t>Escape from parents</a:t>
            </a:r>
          </a:p>
          <a:p>
            <a:pPr eaLnBrk="1" hangingPunct="1"/>
            <a:r>
              <a:rPr lang="en-US" altLang="en-US"/>
              <a:t>Conform</a:t>
            </a:r>
          </a:p>
          <a:p>
            <a:pPr eaLnBrk="1" hangingPunct="1"/>
            <a:r>
              <a:rPr lang="en-US" altLang="en-US"/>
              <a:t>Avoid Loneliness</a:t>
            </a:r>
          </a:p>
          <a:p>
            <a:pPr eaLnBrk="1" hangingPunct="1"/>
            <a:r>
              <a:rPr lang="en-US" altLang="en-US"/>
              <a:t>Gain money or prestige</a:t>
            </a:r>
          </a:p>
          <a:p>
            <a:pPr eaLnBrk="1" hangingPunct="1"/>
            <a:r>
              <a:rPr lang="en-US" altLang="en-US"/>
              <a:t>Get even w/ ex’s</a:t>
            </a:r>
          </a:p>
          <a:p>
            <a:pPr eaLnBrk="1" hangingPunct="1"/>
            <a:r>
              <a:rPr lang="en-US" altLang="en-US"/>
              <a:t>Pregnancy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9FDA8AE-9DBE-4916-9E4C-6E9B36860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Love Vs. Infatuation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B081753-C9C2-4382-A619-82CAB61BC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love? </a:t>
            </a:r>
          </a:p>
          <a:p>
            <a:pPr eaLnBrk="1" hangingPunct="1"/>
            <a:r>
              <a:rPr lang="en-US" altLang="en-US"/>
              <a:t>Can/How you learn to love?</a:t>
            </a:r>
          </a:p>
          <a:p>
            <a:pPr eaLnBrk="1" hangingPunct="1"/>
            <a:r>
              <a:rPr lang="en-US" altLang="en-US"/>
              <a:t>How is love portrayed in life? Songs, parents, families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Infatuation </a:t>
            </a:r>
          </a:p>
          <a:p>
            <a:pPr lvl="1" eaLnBrk="1" hangingPunct="1"/>
            <a:r>
              <a:rPr lang="en-US" altLang="en-US">
                <a:solidFill>
                  <a:srgbClr val="FFFF00"/>
                </a:solidFill>
              </a:rPr>
              <a:t>Strong feelings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90B7B70-BE9F-42AB-BE46-994BD0E87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makes a good marriage/ relationship?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B572978-0333-49B9-86A4-F94222311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Communication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Adaptability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Intimacy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Sexual Compatibility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Respect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Ability to give and take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Commitment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B38A92D-0747-4C1C-83FC-01E9C15FA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Current Trends in Marriage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7785FCD-A8BF-40AB-AC56-4B33209F4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Separation</a:t>
            </a:r>
          </a:p>
          <a:p>
            <a:pPr eaLnBrk="1" hangingPunct="1"/>
            <a:r>
              <a:rPr lang="en-US" altLang="en-US"/>
              <a:t>Divorce</a:t>
            </a:r>
          </a:p>
          <a:p>
            <a:pPr eaLnBrk="1" hangingPunct="1"/>
            <a:r>
              <a:rPr lang="en-US" altLang="en-US"/>
              <a:t>Split families</a:t>
            </a:r>
          </a:p>
          <a:p>
            <a:pPr eaLnBrk="1" hangingPunct="1"/>
            <a:r>
              <a:rPr lang="en-US" altLang="en-US"/>
              <a:t>Custody – effect on children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46F6EE4-30D2-4104-AFC0-DBD0A62D7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Associated Terms	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96FF26-0768-47B8-A332-C88311543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Masturbation</a:t>
            </a:r>
          </a:p>
          <a:p>
            <a:pPr eaLnBrk="1" hangingPunct="1"/>
            <a:r>
              <a:rPr lang="en-US" altLang="en-US"/>
              <a:t>Oral Sex</a:t>
            </a:r>
          </a:p>
          <a:p>
            <a:pPr eaLnBrk="1" hangingPunct="1"/>
            <a:r>
              <a:rPr lang="en-US" altLang="en-US"/>
              <a:t>Intercourse V. Outer-course</a:t>
            </a:r>
          </a:p>
          <a:p>
            <a:pPr eaLnBrk="1" hangingPunct="1"/>
            <a:r>
              <a:rPr lang="en-US" altLang="en-US"/>
              <a:t>Homosexual v. heterosexual v. bisexual</a:t>
            </a:r>
          </a:p>
          <a:p>
            <a:pPr eaLnBrk="1" hangingPunct="1"/>
            <a:r>
              <a:rPr lang="en-US" altLang="en-US"/>
              <a:t>Transvestite v. transsexual/transgender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363CC0E-64DE-4D48-8960-1FDBE2A65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Class Activity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00C0BD0-5124-40CE-B5E7-5DBF2A22D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your notebook, write down some of your personal beliefs on what qualities a parent should have.</a:t>
            </a:r>
          </a:p>
          <a:p>
            <a:pPr lvl="1" eaLnBrk="1" hangingPunct="1"/>
            <a:r>
              <a:rPr lang="en-US" altLang="en-US"/>
              <a:t>Ex. Adjectives to describe them, min/max age, educational level achieved, income….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5D22AB7-415F-4C64-86E2-0793A6FFC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Gender Roles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05B58E8-59EE-4307-BE90-8C0B35F10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Males V. Females</a:t>
            </a:r>
          </a:p>
          <a:p>
            <a:pPr lvl="1" eaLnBrk="1" hangingPunct="1"/>
            <a:r>
              <a:rPr lang="en-US" altLang="en-US"/>
              <a:t>Class activity divide class into males v. females</a:t>
            </a:r>
          </a:p>
          <a:p>
            <a:pPr lvl="1" eaLnBrk="1" hangingPunct="1"/>
            <a:r>
              <a:rPr lang="en-US" altLang="en-US"/>
              <a:t>Come up with ideal male/female of a ‘male’ ‘female’</a:t>
            </a:r>
          </a:p>
          <a:p>
            <a:pPr lvl="2" eaLnBrk="1" hangingPunct="1"/>
            <a:r>
              <a:rPr lang="en-US" altLang="en-US"/>
              <a:t>How they should carry themselves</a:t>
            </a:r>
          </a:p>
          <a:p>
            <a:pPr lvl="2" eaLnBrk="1" hangingPunct="1"/>
            <a:r>
              <a:rPr lang="en-US" altLang="en-US"/>
              <a:t>Act, talk, walk, sit….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0C39CF9-FDC1-4241-B89F-EF0AA2E4B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0"/>
            <a:ext cx="5791200" cy="1447800"/>
          </a:xfrm>
        </p:spPr>
        <p:txBody>
          <a:bodyPr/>
          <a:lstStyle/>
          <a:p>
            <a:pPr eaLnBrk="1" hangingPunct="1"/>
            <a:r>
              <a:rPr lang="en-US" altLang="en-US" sz="5400" u="sng"/>
              <a:t>Final Words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49045D4-FDCE-4ED8-AE2A-15E61F20B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534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Thankfully these trend are starting to subside due to adolescents who are waiting to have sexual intercourse and the increased use of contraceptives by teens. (teenage pregnancy)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Be open and honest/trustworthy with people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Under 17 years of age: New York law states that a person less than </a:t>
            </a:r>
            <a:r>
              <a:rPr lang="en-US" altLang="en-US" sz="2400" b="1"/>
              <a:t>17 years of age </a:t>
            </a:r>
            <a:r>
              <a:rPr lang="en-US" altLang="en-US" sz="2400"/>
              <a:t>is </a:t>
            </a:r>
            <a:r>
              <a:rPr lang="en-US" altLang="en-US" sz="2400" b="1"/>
              <a:t>legally incapable of consenting to sexual intercourse or other sexual contact.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Good communication with boyfriend/girlfriend (Intentions/STD)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Change of mind/maturing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Make wise/educated decisions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Follow your dreams and goals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Do NOT allow one bad decision to dictate the rest of your life!!!!!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9B4A78F-9EE6-42DF-871E-EC6CD838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Works Cited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F58BD2D2-683D-47B1-910D-59CF3B604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hlinkClick r:id="rId2"/>
              </a:rPr>
              <a:t>http://www.hhs.gov/ash/oah/adolescent-health-topics/reproductive-health/teen-pregnancy/trends.html</a:t>
            </a:r>
            <a:endParaRPr lang="en-US" altLang="en-US"/>
          </a:p>
          <a:p>
            <a:r>
              <a:rPr lang="en-US" altLang="en-US">
                <a:hlinkClick r:id="rId3"/>
              </a:rPr>
              <a:t>http://www.cdc.gov/reproductivehealth/data_stats/</a:t>
            </a:r>
            <a:endParaRPr lang="en-US" altLang="en-US"/>
          </a:p>
          <a:p>
            <a:r>
              <a:rPr lang="en-US" altLang="en-US">
                <a:hlinkClick r:id="rId4"/>
              </a:rPr>
              <a:t>http://www.guttmacher.org/pubs/FB-Unintended-Pregnancy-US.html</a:t>
            </a:r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9A95065-F1A4-4C8F-BC9B-913B40C29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Class Activity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A1189E5-F289-48BF-9AB7-E11574ECE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your notebook, write down some reasons to have/not have children now at your age, write down some reasons to have/not have children when you are older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3E9531F-5976-4C14-B9ED-4ACB306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152400"/>
            <a:ext cx="5486400" cy="762000"/>
          </a:xfrm>
        </p:spPr>
        <p:txBody>
          <a:bodyPr/>
          <a:lstStyle/>
          <a:p>
            <a:r>
              <a:rPr lang="en-US" altLang="en-US" u="sng"/>
              <a:t>Stats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ACC4DEAA-527F-4319-A408-9D78AB73F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90600"/>
            <a:ext cx="6705600" cy="4114800"/>
          </a:xfrm>
        </p:spPr>
        <p:txBody>
          <a:bodyPr/>
          <a:lstStyle/>
          <a:p>
            <a:r>
              <a:rPr lang="en-US" altLang="en-US"/>
              <a:t>In 2013 there were 274,641 born to teenagers here in the US </a:t>
            </a:r>
            <a:r>
              <a:rPr lang="en-US" altLang="en-US" sz="1600"/>
              <a:t>(Over 300,000 in 2012)</a:t>
            </a:r>
          </a:p>
          <a:p>
            <a:r>
              <a:rPr lang="en-US" altLang="en-US"/>
              <a:t>For every one of the above females, 1 in 6 gave birth to their second</a:t>
            </a:r>
          </a:p>
          <a:p>
            <a:endParaRPr lang="en-US" altLang="en-US"/>
          </a:p>
        </p:txBody>
      </p:sp>
      <p:pic>
        <p:nvPicPr>
          <p:cNvPr id="10244" name="Picture 2" descr="http://www.hhs.gov/ash/oah/adolescent-health-topics/images/teenbirthratemap2011.png">
            <a:extLst>
              <a:ext uri="{FF2B5EF4-FFF2-40B4-BE49-F238E27FC236}">
                <a16:creationId xmlns:a16="http://schemas.microsoft.com/office/drawing/2014/main" id="{BC2ADF92-0901-453E-945C-60953F24D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7315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4">
            <a:extLst>
              <a:ext uri="{FF2B5EF4-FFF2-40B4-BE49-F238E27FC236}">
                <a16:creationId xmlns:a16="http://schemas.microsoft.com/office/drawing/2014/main" id="{BB7B5837-50DC-4901-8606-92A91437B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1828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Difference between abstinence and abstinence plus programs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67DD97F-8067-439E-AE8D-38DA8DB28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Deciding To Have Children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45F93A1-B9F2-455A-ADE5-DE756A799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Reasons for having the child: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 would a child want out of his/her parents?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Education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Money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Good lifestyle habits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E5147CD-3751-4A2B-8F47-29B90318E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Planning  a Family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04CC90E-52BB-4299-8F0F-C9869927A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family?</a:t>
            </a:r>
          </a:p>
          <a:p>
            <a:pPr eaLnBrk="1" hangingPunct="1"/>
            <a:r>
              <a:rPr lang="en-US" altLang="en-US"/>
              <a:t>What do they do?</a:t>
            </a:r>
          </a:p>
          <a:p>
            <a:pPr eaLnBrk="1" hangingPunct="1"/>
            <a:r>
              <a:rPr lang="en-US" altLang="en-US"/>
              <a:t>Can the family provide food, clothing, shelter and medical care?</a:t>
            </a:r>
          </a:p>
          <a:p>
            <a:pPr eaLnBrk="1" hangingPunct="1"/>
            <a:r>
              <a:rPr lang="en-US" altLang="en-US"/>
              <a:t>Who is going to take care of the child, who is going to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4FFC4F8-A0F8-4D88-9EEA-93A94C021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Teenage Pregnancy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449ABEB-C401-4DF0-8978-7D0ABC670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1905000"/>
            <a:ext cx="848201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teen gives birth every minute of every day!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There are more than 3 million unintended pregnancies each year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Health problems…lifestyle habits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Feelings of overwhelmed and trapped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Drop out of school, public assistance</a:t>
            </a:r>
            <a:endParaRPr lang="en-US" altLang="en-US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1 in 6 teenagers who engage in sexual intercourse become pregnant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</a:rPr>
              <a:t>“Can’t/won’t happen to me” (not just preg.)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16893</TotalTime>
  <Words>1605</Words>
  <Application>Microsoft Office PowerPoint</Application>
  <PresentationFormat>On-screen Show (4:3)</PresentationFormat>
  <Paragraphs>245</Paragraphs>
  <Slides>42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Business Plan</vt:lpstr>
      <vt:lpstr>Pregnancy, Birth, Parenting and Relationships</vt:lpstr>
      <vt:lpstr>PowerPoint Presentation</vt:lpstr>
      <vt:lpstr>?’s</vt:lpstr>
      <vt:lpstr>Class Activity</vt:lpstr>
      <vt:lpstr>Class Activity</vt:lpstr>
      <vt:lpstr>Stats</vt:lpstr>
      <vt:lpstr>Deciding To Have Children</vt:lpstr>
      <vt:lpstr>Planning  a Family</vt:lpstr>
      <vt:lpstr>Teenage Pregnancy</vt:lpstr>
      <vt:lpstr>PowerPoint Presentation</vt:lpstr>
      <vt:lpstr>Conception and Pregnancy</vt:lpstr>
      <vt:lpstr>PowerPoint Presentation</vt:lpstr>
      <vt:lpstr>What’s Happening…</vt:lpstr>
      <vt:lpstr>Terminology</vt:lpstr>
      <vt:lpstr>PowerPoint Presentation</vt:lpstr>
      <vt:lpstr>Symptoms Associated with Pregnancy</vt:lpstr>
      <vt:lpstr>Terminology</vt:lpstr>
      <vt:lpstr>PowerPoint Presentation</vt:lpstr>
      <vt:lpstr>Pregnancy divided into three periods known as?</vt:lpstr>
      <vt:lpstr>Development of the Fetus </vt:lpstr>
      <vt:lpstr>Prenatal Care</vt:lpstr>
      <vt:lpstr>Prenatal Care</vt:lpstr>
      <vt:lpstr>Effects on Pregnancy of Drinking and Smoking</vt:lpstr>
      <vt:lpstr>Food and Nutrition During Pregnancy </vt:lpstr>
      <vt:lpstr>Stages of Birth</vt:lpstr>
      <vt:lpstr>APGAR Score</vt:lpstr>
      <vt:lpstr>Stages of Birth</vt:lpstr>
      <vt:lpstr>Complications and Terms Associated with Pregnancy / Birth</vt:lpstr>
      <vt:lpstr>Complications and Terms Associated with Pregnancy / Birth</vt:lpstr>
      <vt:lpstr>Terms</vt:lpstr>
      <vt:lpstr>Make your Bracelets</vt:lpstr>
      <vt:lpstr>Terms</vt:lpstr>
      <vt:lpstr>Postpartum Period</vt:lpstr>
      <vt:lpstr>One day of having a child in HS:</vt:lpstr>
      <vt:lpstr>Reasons people get married? </vt:lpstr>
      <vt:lpstr>Love Vs. Infatuation</vt:lpstr>
      <vt:lpstr>What makes a good marriage/ relationship?</vt:lpstr>
      <vt:lpstr>Current Trends in Marriage</vt:lpstr>
      <vt:lpstr>Associated Terms </vt:lpstr>
      <vt:lpstr>Gender Roles</vt:lpstr>
      <vt:lpstr>Final Words</vt:lpstr>
      <vt:lpstr>Works Cited</vt:lpstr>
    </vt:vector>
  </TitlesOfParts>
  <Company>Olean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 and Birth</dc:title>
  <dc:creator>Olean Community School</dc:creator>
  <cp:lastModifiedBy>zodiak</cp:lastModifiedBy>
  <cp:revision>125</cp:revision>
  <dcterms:created xsi:type="dcterms:W3CDTF">2007-10-04T16:54:28Z</dcterms:created>
  <dcterms:modified xsi:type="dcterms:W3CDTF">2021-03-17T15:14:12Z</dcterms:modified>
</cp:coreProperties>
</file>