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58" r:id="rId8"/>
    <p:sldId id="264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7" r:id="rId17"/>
    <p:sldId id="278" r:id="rId18"/>
    <p:sldId id="283" r:id="rId19"/>
    <p:sldId id="28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8" y="11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2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8889-9978-4030-912B-913FAA5EE403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B595-2252-48C2-9B0E-FED721D75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" contrast="-22000"/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60198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Colonization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Colonies </a:t>
            </a:r>
            <a:r>
              <a:rPr lang="en-US" dirty="0" smtClean="0"/>
              <a:t>would supply raw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 </a:t>
            </a:r>
            <a:r>
              <a:rPr lang="en-US" dirty="0"/>
              <a:t>country would provide finished goods </a:t>
            </a:r>
          </a:p>
        </p:txBody>
      </p:sp>
      <p:pic>
        <p:nvPicPr>
          <p:cNvPr id="9218" name="Picture 2" descr="http://upload.wikimedia.org/wikipedia/commons/c/ca/Triangle_trad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1" y="2590800"/>
            <a:ext cx="5846193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9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Navigation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1"/>
            <a:ext cx="9372600" cy="4525963"/>
          </a:xfrm>
        </p:spPr>
        <p:txBody>
          <a:bodyPr/>
          <a:lstStyle/>
          <a:p>
            <a:r>
              <a:rPr lang="en-US" dirty="0" smtClean="0"/>
              <a:t>Ordered </a:t>
            </a:r>
            <a:r>
              <a:rPr lang="en-US" dirty="0"/>
              <a:t>colonies to only export </a:t>
            </a:r>
            <a:r>
              <a:rPr lang="en-US" dirty="0" smtClean="0"/>
              <a:t>goods </a:t>
            </a:r>
            <a:r>
              <a:rPr lang="en-US" dirty="0"/>
              <a:t>to </a:t>
            </a:r>
            <a:r>
              <a:rPr lang="en-US" dirty="0" smtClean="0"/>
              <a:t>England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Created </a:t>
            </a:r>
            <a:r>
              <a:rPr lang="en-US" dirty="0"/>
              <a:t>a monopoly on cash crop </a:t>
            </a:r>
            <a:r>
              <a:rPr lang="en-US" dirty="0" smtClean="0"/>
              <a:t>goods</a:t>
            </a:r>
          </a:p>
          <a:p>
            <a:r>
              <a:rPr lang="en-US" dirty="0" smtClean="0"/>
              <a:t>Rarely enforced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Salutary </a:t>
            </a:r>
            <a:r>
              <a:rPr lang="en-US" dirty="0" smtClean="0"/>
              <a:t>Neglect</a:t>
            </a:r>
          </a:p>
        </p:txBody>
      </p:sp>
      <p:pic>
        <p:nvPicPr>
          <p:cNvPr id="8194" name="Picture 2" descr="http://www.mrvanduyne.com/revcauses/nava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09554"/>
            <a:ext cx="7018775" cy="443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III. 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17638"/>
            <a:ext cx="6477000" cy="46021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4000" dirty="0" smtClean="0"/>
              <a:t>Colonial </a:t>
            </a:r>
            <a:r>
              <a:rPr lang="en-US" sz="4000" dirty="0"/>
              <a:t>disagreement over how best to protect against native </a:t>
            </a:r>
            <a:r>
              <a:rPr lang="en-US" sz="4000" dirty="0" smtClean="0"/>
              <a:t>attacks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Governor </a:t>
            </a:r>
            <a:r>
              <a:rPr lang="en-US" sz="3200" dirty="0"/>
              <a:t>William </a:t>
            </a:r>
            <a:r>
              <a:rPr lang="en-US" sz="3200" dirty="0" smtClean="0"/>
              <a:t>Berkeley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Wanted </a:t>
            </a:r>
            <a:r>
              <a:rPr lang="en-US" sz="2800" dirty="0"/>
              <a:t>to build forts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343331"/>
            <a:ext cx="3352800" cy="43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960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- Nathaniel </a:t>
            </a:r>
            <a:r>
              <a:rPr lang="en-US" dirty="0" smtClean="0"/>
              <a:t>Bacon and Rural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838201"/>
            <a:ext cx="6248400" cy="4525963"/>
          </a:xfrm>
        </p:spPr>
        <p:txBody>
          <a:bodyPr/>
          <a:lstStyle/>
          <a:p>
            <a:r>
              <a:rPr lang="en-US" dirty="0" smtClean="0"/>
              <a:t>Did not believe this forts would protect their </a:t>
            </a:r>
            <a:r>
              <a:rPr lang="en-US" dirty="0" smtClean="0"/>
              <a:t>land</a:t>
            </a:r>
          </a:p>
          <a:p>
            <a:r>
              <a:rPr lang="en-US" dirty="0" smtClean="0"/>
              <a:t>Attacked </a:t>
            </a:r>
            <a:r>
              <a:rPr lang="en-US" dirty="0" smtClean="0"/>
              <a:t>Natives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886200" cy="50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800" y="2990850"/>
            <a:ext cx="5156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Berkley </a:t>
            </a:r>
            <a:r>
              <a:rPr lang="en-US" dirty="0" smtClean="0"/>
              <a:t>and Bacon’s force fought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9819"/>
            <a:ext cx="10972800" cy="4525963"/>
          </a:xfrm>
        </p:spPr>
        <p:txBody>
          <a:bodyPr/>
          <a:lstStyle/>
          <a:p>
            <a:r>
              <a:rPr lang="en-US" dirty="0" smtClean="0"/>
              <a:t>Bacon burned </a:t>
            </a:r>
            <a:r>
              <a:rPr lang="en-US" dirty="0" smtClean="0"/>
              <a:t>Jamestown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Followers </a:t>
            </a:r>
            <a:r>
              <a:rPr lang="en-US" dirty="0" smtClean="0"/>
              <a:t>were executed without due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What </a:t>
            </a:r>
            <a:r>
              <a:rPr lang="en-US" dirty="0"/>
              <a:t>rights did you have as Englishmen in the colonies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53611"/>
            <a:ext cx="3810000" cy="2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922859"/>
            <a:ext cx="3962400" cy="377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IV. Move toward African Slaves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Death </a:t>
            </a:r>
            <a:r>
              <a:rPr lang="en-US" dirty="0" smtClean="0"/>
              <a:t>rate among servants decreased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Made owning slaves more cost effective than having servants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Owned children as well</a:t>
            </a:r>
          </a:p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186380"/>
            <a:ext cx="5791200" cy="367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r>
              <a:rPr lang="en-US" dirty="0" smtClean="0"/>
              <a:t>V. Plymouth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9372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New </a:t>
            </a:r>
            <a:r>
              <a:rPr lang="en-US" dirty="0" smtClean="0"/>
              <a:t>England’s first permanent English settlement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Pilgrims/Puritans</a:t>
            </a:r>
          </a:p>
          <a:p>
            <a:pPr lvl="2" indent="-342900">
              <a:buFont typeface="Wingdings" panose="05000000000000000000" pitchFamily="2" charset="2"/>
              <a:buChar char="v"/>
            </a:pPr>
            <a:r>
              <a:rPr lang="en-US" dirty="0" smtClean="0"/>
              <a:t>Sought religious freedom</a:t>
            </a:r>
          </a:p>
          <a:p>
            <a:endParaRPr lang="en-US" dirty="0"/>
          </a:p>
        </p:txBody>
      </p:sp>
      <p:pic>
        <p:nvPicPr>
          <p:cNvPr id="6146" name="Picture 2" descr="File:Plymouth Colony map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1"/>
            <a:ext cx="5943600" cy="4762689"/>
          </a:xfrm>
          <a:prstGeom prst="rect">
            <a:avLst/>
          </a:prstGeom>
          <a:noFill/>
        </p:spPr>
      </p:pic>
      <p:pic>
        <p:nvPicPr>
          <p:cNvPr id="6148" name="Picture 4" descr="File:Thanksgiving-Brownscom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71800"/>
            <a:ext cx="621792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Mayflower </a:t>
            </a:r>
            <a:r>
              <a:rPr lang="en-US" dirty="0" smtClean="0"/>
              <a:t>Compact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1"/>
            <a:ext cx="9296400" cy="4525963"/>
          </a:xfrm>
        </p:spPr>
        <p:txBody>
          <a:bodyPr/>
          <a:lstStyle/>
          <a:p>
            <a:r>
              <a:rPr lang="en-US" dirty="0" smtClean="0"/>
              <a:t>Start of American democracy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dirty="0" smtClean="0"/>
              <a:t>Set up representative </a:t>
            </a:r>
            <a:r>
              <a:rPr lang="en-US" dirty="0" smtClean="0"/>
              <a:t>government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dirty="0" smtClean="0"/>
              <a:t>created </a:t>
            </a:r>
            <a:r>
              <a:rPr lang="en-US" dirty="0" smtClean="0"/>
              <a:t>“just and equal laws . . . for the general good of the colony.”</a:t>
            </a:r>
          </a:p>
        </p:txBody>
      </p:sp>
      <p:pic>
        <p:nvPicPr>
          <p:cNvPr id="5122" name="Picture 2" descr="File:The Mayflower Compact 1620 cph.3g07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2819400"/>
            <a:ext cx="5718371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/>
              <a:t>Town </a:t>
            </a:r>
            <a:r>
              <a:rPr lang="en-US" dirty="0" smtClean="0"/>
              <a:t>hall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10363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All </a:t>
            </a:r>
            <a:r>
              <a:rPr lang="en-US" sz="3600" dirty="0"/>
              <a:t>adult males of the church could vote</a:t>
            </a:r>
          </a:p>
          <a:p>
            <a:endParaRPr lang="en-US" dirty="0"/>
          </a:p>
        </p:txBody>
      </p:sp>
      <p:pic>
        <p:nvPicPr>
          <p:cNvPr id="40962" name="Picture 2" descr="http://apushbible.com/wp-content/uploads/2012/06/westminster2-646x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578" y="2743200"/>
            <a:ext cx="920642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Salem </a:t>
            </a:r>
            <a:r>
              <a:rPr lang="en-US" dirty="0" smtClean="0"/>
              <a:t>Witchcraft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38201"/>
            <a:ext cx="8229600" cy="4525963"/>
          </a:xfrm>
        </p:spPr>
        <p:txBody>
          <a:bodyPr/>
          <a:lstStyle/>
          <a:p>
            <a:r>
              <a:rPr lang="en-US" dirty="0" smtClean="0"/>
              <a:t>Mass hysteria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dirty="0" smtClean="0"/>
              <a:t>Aimed at independent women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1" y="1981200"/>
            <a:ext cx="701878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I. England Enters the Americas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672" y="1196347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600" dirty="0" smtClean="0"/>
              <a:t>Sir </a:t>
            </a:r>
            <a:r>
              <a:rPr lang="en-US" sz="3600" dirty="0"/>
              <a:t>Walter </a:t>
            </a:r>
            <a:r>
              <a:rPr lang="en-US" sz="3600" dirty="0" smtClean="0"/>
              <a:t>Raleigh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Roanoke</a:t>
            </a:r>
            <a:endParaRPr lang="en-US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 Failed </a:t>
            </a:r>
            <a:r>
              <a:rPr lang="en-US" dirty="0"/>
              <a:t>colony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4137" y="1196347"/>
            <a:ext cx="3443161" cy="36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5789" y="3200401"/>
            <a:ext cx="5604065" cy="3526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4651" y="2975673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Breadbasket colonies</a:t>
            </a:r>
          </a:p>
          <a:p>
            <a:pPr>
              <a:buFontTx/>
              <a:buChar char="-"/>
            </a:pPr>
            <a:r>
              <a:rPr lang="en-US" dirty="0" smtClean="0"/>
              <a:t>Proprietor Charters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Trade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Religious </a:t>
            </a:r>
            <a:r>
              <a:rPr lang="en-US" dirty="0" smtClean="0"/>
              <a:t>freedom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7514" y="1828800"/>
            <a:ext cx="484048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3505202"/>
            <a:ext cx="2697141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en-US" sz="3600" dirty="0"/>
              <a:t>-</a:t>
            </a:r>
            <a:r>
              <a:rPr lang="en-US" sz="3600" dirty="0" smtClean="0"/>
              <a:t> </a:t>
            </a:r>
            <a:r>
              <a:rPr lang="en-US" sz="3600" dirty="0" smtClean="0"/>
              <a:t>Jamestown - 1609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10972800" cy="4525963"/>
          </a:xfrm>
        </p:spPr>
        <p:txBody>
          <a:bodyPr/>
          <a:lstStyle/>
          <a:p>
            <a:r>
              <a:rPr lang="en-US" dirty="0" smtClean="0"/>
              <a:t> First </a:t>
            </a:r>
            <a:r>
              <a:rPr lang="en-US" dirty="0"/>
              <a:t>permanent English settlement in the Americas</a:t>
            </a:r>
          </a:p>
          <a:p>
            <a:endParaRPr lang="en-US" dirty="0"/>
          </a:p>
        </p:txBody>
      </p:sp>
      <p:pic>
        <p:nvPicPr>
          <p:cNvPr id="5" name="Picture 2" descr="http://www.latinamericanstudies.org/united-states/Jamestown-f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7552935" cy="437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Failed </a:t>
            </a:r>
            <a:r>
              <a:rPr lang="en-US" dirty="0" smtClean="0"/>
              <a:t>to farm right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990601"/>
            <a:ext cx="4267200" cy="2286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/>
              <a:t>Bullied natives for </a:t>
            </a:r>
            <a:r>
              <a:rPr lang="en-US" sz="4000" dirty="0" smtClean="0"/>
              <a:t>food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/>
              <a:t>John </a:t>
            </a:r>
            <a:r>
              <a:rPr lang="en-US" sz="4000" dirty="0"/>
              <a:t>Smith</a:t>
            </a:r>
          </a:p>
        </p:txBody>
      </p:sp>
      <p:pic>
        <p:nvPicPr>
          <p:cNvPr id="16386" name="Picture 2" descr="http://www.latinamericanstudies.org/colonial/john-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04900"/>
            <a:ext cx="4362450" cy="57531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6781800" y="3733800"/>
            <a:ext cx="3276600" cy="2514600"/>
          </a:xfrm>
          <a:prstGeom prst="wedgeRoundRectCallout">
            <a:avLst>
              <a:gd name="adj1" fmla="val -131295"/>
              <a:gd name="adj2" fmla="val -6420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0" y="3886201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 algn="ctr">
              <a:buFont typeface="Wingdings" panose="05000000000000000000" pitchFamily="2" charset="2"/>
              <a:buChar char="Ø"/>
            </a:pPr>
            <a:r>
              <a:rPr lang="en-US" sz="3600" dirty="0" smtClean="0"/>
              <a:t>“He </a:t>
            </a:r>
            <a:r>
              <a:rPr lang="en-US" sz="3600" dirty="0" smtClean="0"/>
              <a:t>that will not work shall not eat!”</a:t>
            </a: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- </a:t>
            </a:r>
            <a:r>
              <a:rPr lang="en-US" dirty="0" smtClean="0"/>
              <a:t>John </a:t>
            </a:r>
            <a:r>
              <a:rPr lang="en-US" dirty="0" smtClean="0"/>
              <a:t>Rolfe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Introduced </a:t>
            </a:r>
            <a:r>
              <a:rPr lang="en-US" sz="3200" dirty="0"/>
              <a:t>tobacco farming</a:t>
            </a:r>
          </a:p>
        </p:txBody>
      </p:sp>
      <p:pic>
        <p:nvPicPr>
          <p:cNvPr id="15362" name="Picture 2" descr="18 - Tobacco P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20291"/>
            <a:ext cx="9144000" cy="4537710"/>
          </a:xfrm>
          <a:prstGeom prst="rect">
            <a:avLst/>
          </a:prstGeom>
          <a:noFill/>
        </p:spPr>
      </p:pic>
      <p:pic>
        <p:nvPicPr>
          <p:cNvPr id="15364" name="Picture 4" descr="File:Pocahontas Rolfe 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844396"/>
            <a:ext cx="4114800" cy="4979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/>
              <a:t>Tobacco </a:t>
            </a:r>
            <a:r>
              <a:rPr lang="en-US" dirty="0" smtClean="0"/>
              <a:t>crop allowed Jamestown to survive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0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Created </a:t>
            </a:r>
            <a:r>
              <a:rPr lang="en-US" sz="3600" dirty="0"/>
              <a:t>conflict with natives pushed off their </a:t>
            </a:r>
            <a:r>
              <a:rPr lang="en-US" sz="3600" dirty="0" smtClean="0"/>
              <a:t>land</a:t>
            </a:r>
          </a:p>
          <a:p>
            <a:pPr marL="571500" indent="-571500">
              <a:buNone/>
            </a:pPr>
            <a:endParaRPr lang="en-US" dirty="0"/>
          </a:p>
        </p:txBody>
      </p:sp>
      <p:pic>
        <p:nvPicPr>
          <p:cNvPr id="11266" name="Picture 2" descr="http://www.uintahbasintah.org/images/jamestown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82800"/>
            <a:ext cx="7162800" cy="47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771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smtClean="0"/>
              <a:t>Joint </a:t>
            </a:r>
            <a:r>
              <a:rPr lang="en-US" dirty="0"/>
              <a:t>stock </a:t>
            </a:r>
            <a:r>
              <a:rPr lang="en-US" dirty="0" smtClean="0"/>
              <a:t>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0"/>
            <a:ext cx="9144000" cy="4525963"/>
          </a:xfrm>
        </p:spPr>
        <p:txBody>
          <a:bodyPr/>
          <a:lstStyle/>
          <a:p>
            <a:r>
              <a:rPr lang="en-US" b="1" dirty="0" smtClean="0"/>
              <a:t>Planned </a:t>
            </a:r>
            <a:r>
              <a:rPr lang="en-US" b="1" dirty="0"/>
              <a:t>to send poor/unemployed to </a:t>
            </a:r>
            <a:r>
              <a:rPr lang="en-US" b="1" dirty="0" smtClean="0"/>
              <a:t>Virginia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sz="3200" b="1" dirty="0" smtClean="0"/>
              <a:t>Indentured Servants/Headright System </a:t>
            </a:r>
            <a:endParaRPr lang="en-US" sz="3200" b="1" dirty="0"/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sz="3200" b="1" dirty="0" smtClean="0"/>
              <a:t>Passage </a:t>
            </a:r>
            <a:r>
              <a:rPr lang="en-US" sz="3200" b="1" dirty="0"/>
              <a:t>paid in return for 7 years of </a:t>
            </a:r>
            <a:r>
              <a:rPr lang="en-US" sz="3200" b="1" dirty="0" smtClean="0"/>
              <a:t>labor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Owner received 50 acres of </a:t>
            </a:r>
            <a:r>
              <a:rPr lang="en-US" sz="3200" b="1" dirty="0" smtClean="0"/>
              <a:t>land</a:t>
            </a:r>
          </a:p>
          <a:p>
            <a:r>
              <a:rPr lang="en-US" b="1" dirty="0" smtClean="0"/>
              <a:t>Profits </a:t>
            </a:r>
            <a:r>
              <a:rPr lang="en-US" b="1" dirty="0"/>
              <a:t>would be returned to the stock holders</a:t>
            </a:r>
          </a:p>
          <a:p>
            <a:endParaRPr lang="en-US" dirty="0"/>
          </a:p>
        </p:txBody>
      </p:sp>
      <p:pic>
        <p:nvPicPr>
          <p:cNvPr id="5" name="Picture 2" descr="http://aventalearning.com/content168staging/2008AmHistA/unit1/images/HIS02-69.2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70366"/>
            <a:ext cx="5813480" cy="2987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- </a:t>
            </a:r>
            <a:r>
              <a:rPr lang="en-US" dirty="0" smtClean="0"/>
              <a:t>Representative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1"/>
            <a:ext cx="4267200" cy="4525963"/>
          </a:xfrm>
        </p:spPr>
        <p:txBody>
          <a:bodyPr>
            <a:normAutofit/>
          </a:bodyPr>
          <a:lstStyle/>
          <a:p>
            <a:r>
              <a:rPr lang="en-US" sz="4000" dirty="0"/>
              <a:t>House of Burgesses</a:t>
            </a:r>
          </a:p>
          <a:p>
            <a:pPr marL="971550" lvl="1" indent="-571500">
              <a:buFont typeface="Wingdings" panose="05000000000000000000" pitchFamily="2" charset="2"/>
              <a:buChar char="v"/>
            </a:pPr>
            <a:r>
              <a:rPr lang="en-US" sz="3600" dirty="0" smtClean="0"/>
              <a:t>Began representative </a:t>
            </a:r>
            <a:r>
              <a:rPr lang="en-US" sz="3600" dirty="0"/>
              <a:t>government in the colonies</a:t>
            </a:r>
          </a:p>
        </p:txBody>
      </p:sp>
      <p:pic>
        <p:nvPicPr>
          <p:cNvPr id="13314" name="Picture 2" descr="Capit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2324" y="1524000"/>
            <a:ext cx="5075676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II.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9296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Nations </a:t>
            </a:r>
            <a:r>
              <a:rPr lang="en-US" dirty="0"/>
              <a:t>plan to regulate and protect </a:t>
            </a:r>
            <a:r>
              <a:rPr lang="en-US" dirty="0" smtClean="0"/>
              <a:t>industry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en-US" dirty="0" smtClean="0"/>
              <a:t>Enrich </a:t>
            </a:r>
            <a:r>
              <a:rPr lang="en-US" dirty="0"/>
              <a:t>the nation through a favorable balance of </a:t>
            </a:r>
            <a:r>
              <a:rPr lang="en-US" dirty="0" smtClean="0"/>
              <a:t>trade</a:t>
            </a:r>
          </a:p>
        </p:txBody>
      </p:sp>
      <p:pic>
        <p:nvPicPr>
          <p:cNvPr id="10242" name="Picture 2" descr="http://rushcanvas.pbworks.com/w/file/fetch/58828777/Mercanti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62201"/>
            <a:ext cx="6506103" cy="502920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1" y="2667000"/>
            <a:ext cx="7446621" cy="3048000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695950"/>
            <a:ext cx="335280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330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Colonization</vt:lpstr>
      <vt:lpstr>I. England Enters the Americas</vt:lpstr>
      <vt:lpstr>- Jamestown - 1609</vt:lpstr>
      <vt:lpstr>Failed to farm right away</vt:lpstr>
      <vt:lpstr>- John Rolfe</vt:lpstr>
      <vt:lpstr>Tobacco crop allowed Jamestown to survive</vt:lpstr>
      <vt:lpstr>- Joint stock company</vt:lpstr>
      <vt:lpstr>- Representative Assembly</vt:lpstr>
      <vt:lpstr>II. Mercantilism</vt:lpstr>
      <vt:lpstr>Colonies would supply raw materials</vt:lpstr>
      <vt:lpstr>- Navigation Acts</vt:lpstr>
      <vt:lpstr>III. Bacon’s Rebellion</vt:lpstr>
      <vt:lpstr>- Nathaniel Bacon and Rural farmers</vt:lpstr>
      <vt:lpstr>- Berkley and Bacon’s force fought</vt:lpstr>
      <vt:lpstr>IV. Move toward African Slaves</vt:lpstr>
      <vt:lpstr>V. Plymouth</vt:lpstr>
      <vt:lpstr>- Mayflower Compact</vt:lpstr>
      <vt:lpstr>Town hall meetings</vt:lpstr>
      <vt:lpstr>- Salem Witchcraft</vt:lpstr>
      <vt:lpstr>VI. Middle Colonies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Colonization</dc:title>
  <dc:creator>staff</dc:creator>
  <cp:lastModifiedBy>Perry, Matthew</cp:lastModifiedBy>
  <cp:revision>41</cp:revision>
  <dcterms:created xsi:type="dcterms:W3CDTF">2013-09-18T11:42:45Z</dcterms:created>
  <dcterms:modified xsi:type="dcterms:W3CDTF">2019-09-12T18:06:30Z</dcterms:modified>
</cp:coreProperties>
</file>