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8" r:id="rId17"/>
    <p:sldId id="270" r:id="rId18"/>
    <p:sldId id="280" r:id="rId19"/>
    <p:sldId id="281" r:id="rId20"/>
    <p:sldId id="279" r:id="rId21"/>
    <p:sldId id="272" r:id="rId22"/>
    <p:sldId id="273" r:id="rId23"/>
    <p:sldId id="274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A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3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7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8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8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82CB-36AD-47DE-AB9A-C2EABFFBCF07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AD96-253D-449D-A885-A88E043BE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8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870" y="2194481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</a:rPr>
              <a:t>s’appelle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</a:rPr>
              <a:t>? </a:t>
            </a:r>
            <a:r>
              <a:rPr lang="en-US" sz="9600" dirty="0" err="1" smtClean="0">
                <a:solidFill>
                  <a:srgbClr val="FF0000"/>
                </a:solidFill>
              </a:rPr>
              <a:t>Quel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est</a:t>
            </a:r>
            <a:r>
              <a:rPr lang="en-US" sz="9600" dirty="0" smtClean="0">
                <a:solidFill>
                  <a:srgbClr val="FF0000"/>
                </a:solidFill>
              </a:rPr>
              <a:t> le nom de </a:t>
            </a: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421845"/>
            <a:ext cx="9144000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13A52F"/>
                </a:solidFill>
              </a:rPr>
              <a:t>What is the name of the artist?</a:t>
            </a:r>
            <a:endParaRPr lang="en-US" sz="9600" dirty="0">
              <a:solidFill>
                <a:srgbClr val="13A5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3573" y="283779"/>
            <a:ext cx="12360166" cy="249095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C’est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q</a:t>
            </a:r>
            <a:r>
              <a:rPr lang="en-US" sz="8000" dirty="0" err="1" smtClean="0">
                <a:solidFill>
                  <a:srgbClr val="FF0000"/>
                </a:solidFill>
              </a:rPr>
              <a:t>uel</a:t>
            </a:r>
            <a:r>
              <a:rPr lang="en-US" sz="8000" dirty="0" smtClean="0">
                <a:solidFill>
                  <a:srgbClr val="FF0000"/>
                </a:solidFill>
              </a:rPr>
              <a:t> genre/style de </a:t>
            </a:r>
            <a:r>
              <a:rPr lang="en-US" sz="8000" dirty="0" err="1" smtClean="0">
                <a:solidFill>
                  <a:srgbClr val="FF0000"/>
                </a:solidFill>
              </a:rPr>
              <a:t>musique</a:t>
            </a:r>
            <a:r>
              <a:rPr lang="en-US" sz="8000" dirty="0" smtClean="0">
                <a:solidFill>
                  <a:srgbClr val="FF0000"/>
                </a:solidFill>
              </a:rPr>
              <a:t>?</a:t>
            </a:r>
            <a:endParaRPr lang="en-US" sz="8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68166" y="2774731"/>
            <a:ext cx="12454759" cy="341586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</a:rPr>
              <a:t>C’est</a:t>
            </a:r>
            <a:r>
              <a:rPr lang="en-US" sz="8000" dirty="0">
                <a:solidFill>
                  <a:srgbClr val="00B050"/>
                </a:solidFill>
              </a:rPr>
              <a:t> </a:t>
            </a:r>
            <a:r>
              <a:rPr lang="en-US" sz="8000" dirty="0" smtClean="0">
                <a:solidFill>
                  <a:srgbClr val="00B050"/>
                </a:solidFill>
              </a:rPr>
              <a:t>rock, </a:t>
            </a:r>
            <a:r>
              <a:rPr lang="en-US" sz="8000" dirty="0" err="1" smtClean="0">
                <a:solidFill>
                  <a:srgbClr val="00B050"/>
                </a:solidFill>
              </a:rPr>
              <a:t>blues,country,disco,folk</a:t>
            </a:r>
            <a:r>
              <a:rPr lang="en-US" sz="80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8000" dirty="0" err="1" smtClean="0">
                <a:solidFill>
                  <a:srgbClr val="00B050"/>
                </a:solidFill>
              </a:rPr>
              <a:t>funk,jazz</a:t>
            </a:r>
            <a:r>
              <a:rPr lang="en-US" sz="8000" dirty="0" smtClean="0">
                <a:solidFill>
                  <a:srgbClr val="00B050"/>
                </a:solidFill>
              </a:rPr>
              <a:t>, </a:t>
            </a:r>
            <a:r>
              <a:rPr lang="en-US" sz="8000" dirty="0" err="1" smtClean="0">
                <a:solidFill>
                  <a:srgbClr val="00B050"/>
                </a:solidFill>
              </a:rPr>
              <a:t>rai,rap</a:t>
            </a:r>
            <a:endParaRPr lang="en-US" sz="8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6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28136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a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quel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âge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Il/Elle a ____ans.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4" y="603849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D’où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vient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04" y="3084546"/>
            <a:ext cx="11565258" cy="240185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Il/Elle </a:t>
            </a:r>
            <a:r>
              <a:rPr lang="en-US" sz="9600" dirty="0" err="1" smtClean="0">
                <a:solidFill>
                  <a:srgbClr val="00B050"/>
                </a:solidFill>
              </a:rPr>
              <a:t>vient</a:t>
            </a:r>
            <a:r>
              <a:rPr lang="en-US" sz="9600" dirty="0" smtClean="0">
                <a:solidFill>
                  <a:srgbClr val="00B050"/>
                </a:solidFill>
              </a:rPr>
              <a:t> de/du/des_______</a:t>
            </a:r>
          </a:p>
        </p:txBody>
      </p:sp>
    </p:spTree>
    <p:extLst>
      <p:ext uri="{BB962C8B-B14F-4D97-AF65-F5344CB8AC3E}">
        <p14:creationId xmlns:p14="http://schemas.microsoft.com/office/powerpoint/2010/main" val="12317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570" y="602788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</a:rPr>
              <a:t>est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476" y="2048310"/>
            <a:ext cx="11789523" cy="2965124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Il/Elle </a:t>
            </a:r>
            <a:r>
              <a:rPr lang="en-US" sz="6000" dirty="0" err="1" smtClean="0">
                <a:solidFill>
                  <a:srgbClr val="00B050"/>
                </a:solidFill>
              </a:rPr>
              <a:t>est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smtClean="0">
                <a:solidFill>
                  <a:srgbClr val="00B050"/>
                </a:solidFill>
              </a:rPr>
              <a:t> grand (e), petit</a:t>
            </a:r>
            <a:r>
              <a:rPr lang="en-US" sz="6000" dirty="0">
                <a:solidFill>
                  <a:srgbClr val="00B050"/>
                </a:solidFill>
              </a:rPr>
              <a:t>(e</a:t>
            </a:r>
            <a:r>
              <a:rPr lang="en-US" sz="6000" dirty="0" smtClean="0">
                <a:solidFill>
                  <a:srgbClr val="00B050"/>
                </a:solidFill>
              </a:rPr>
              <a:t>), beau/belle, unique, bizarre, simple, </a:t>
            </a:r>
            <a:r>
              <a:rPr lang="en-US" sz="6000" dirty="0" err="1" smtClean="0">
                <a:solidFill>
                  <a:srgbClr val="00B050"/>
                </a:solidFill>
              </a:rPr>
              <a:t>creatif</a:t>
            </a:r>
            <a:r>
              <a:rPr lang="en-US" sz="6000" dirty="0" smtClean="0">
                <a:solidFill>
                  <a:srgbClr val="00B050"/>
                </a:solidFill>
              </a:rPr>
              <a:t>(</a:t>
            </a:r>
            <a:r>
              <a:rPr lang="en-US" sz="6000" dirty="0" err="1" smtClean="0">
                <a:solidFill>
                  <a:srgbClr val="00B050"/>
                </a:solidFill>
              </a:rPr>
              <a:t>ive</a:t>
            </a:r>
            <a:r>
              <a:rPr lang="en-US" sz="6000" dirty="0" smtClean="0">
                <a:solidFill>
                  <a:srgbClr val="00B050"/>
                </a:solidFill>
              </a:rPr>
              <a:t>), </a:t>
            </a:r>
            <a:r>
              <a:rPr lang="en-US" sz="6000" dirty="0" err="1" smtClean="0">
                <a:solidFill>
                  <a:srgbClr val="00B050"/>
                </a:solidFill>
              </a:rPr>
              <a:t>talenteux</a:t>
            </a:r>
            <a:r>
              <a:rPr lang="en-US" sz="6000" dirty="0" smtClean="0">
                <a:solidFill>
                  <a:srgbClr val="00B050"/>
                </a:solidFill>
              </a:rPr>
              <a:t>(</a:t>
            </a:r>
            <a:r>
              <a:rPr lang="en-US" sz="6000" dirty="0" err="1" smtClean="0">
                <a:solidFill>
                  <a:srgbClr val="00B050"/>
                </a:solidFill>
              </a:rPr>
              <a:t>euse</a:t>
            </a:r>
            <a:r>
              <a:rPr lang="en-US" sz="6000" dirty="0" smtClean="0">
                <a:solidFill>
                  <a:srgbClr val="00B050"/>
                </a:solidFill>
              </a:rPr>
              <a:t>), </a:t>
            </a:r>
            <a:r>
              <a:rPr lang="en-US" sz="6000" dirty="0" err="1" smtClean="0">
                <a:solidFill>
                  <a:srgbClr val="00B050"/>
                </a:solidFill>
              </a:rPr>
              <a:t>doué</a:t>
            </a:r>
            <a:r>
              <a:rPr lang="en-US" sz="6000" dirty="0">
                <a:solidFill>
                  <a:srgbClr val="00B050"/>
                </a:solidFill>
              </a:rPr>
              <a:t>(e</a:t>
            </a:r>
            <a:r>
              <a:rPr lang="en-US" sz="6000" dirty="0" smtClean="0">
                <a:solidFill>
                  <a:srgbClr val="00B050"/>
                </a:solidFill>
              </a:rPr>
              <a:t>).  Il/</a:t>
            </a:r>
            <a:r>
              <a:rPr lang="en-US" sz="6000" dirty="0" err="1" smtClean="0">
                <a:solidFill>
                  <a:srgbClr val="00B050"/>
                </a:solidFill>
              </a:rPr>
              <a:t>elle</a:t>
            </a:r>
            <a:r>
              <a:rPr lang="en-US" sz="6000" dirty="0" smtClean="0">
                <a:solidFill>
                  <a:srgbClr val="00B050"/>
                </a:solidFill>
              </a:rPr>
              <a:t> a les </a:t>
            </a:r>
            <a:r>
              <a:rPr lang="en-US" sz="6000" dirty="0" err="1" smtClean="0">
                <a:solidFill>
                  <a:srgbClr val="00B050"/>
                </a:solidFill>
              </a:rPr>
              <a:t>cheveux</a:t>
            </a:r>
            <a:r>
              <a:rPr lang="en-US" sz="6000" dirty="0" smtClean="0">
                <a:solidFill>
                  <a:srgbClr val="00B050"/>
                </a:solidFill>
              </a:rPr>
              <a:t> blonds/</a:t>
            </a:r>
            <a:r>
              <a:rPr lang="en-US" sz="6000" dirty="0" err="1" smtClean="0">
                <a:solidFill>
                  <a:srgbClr val="00B050"/>
                </a:solidFill>
              </a:rPr>
              <a:t>bruns</a:t>
            </a:r>
            <a:r>
              <a:rPr lang="en-US" sz="6000" dirty="0" smtClean="0">
                <a:solidFill>
                  <a:srgbClr val="00B050"/>
                </a:solidFill>
              </a:rPr>
              <a:t>/longs/courts, les </a:t>
            </a:r>
            <a:r>
              <a:rPr lang="en-US" sz="6000" dirty="0" err="1" smtClean="0">
                <a:solidFill>
                  <a:srgbClr val="00B050"/>
                </a:solidFill>
              </a:rPr>
              <a:t>yeux</a:t>
            </a:r>
            <a:r>
              <a:rPr lang="en-US" sz="6000" dirty="0" smtClean="0">
                <a:solidFill>
                  <a:srgbClr val="00B050"/>
                </a:solidFill>
              </a:rPr>
              <a:t> bleus/marron/</a:t>
            </a:r>
            <a:r>
              <a:rPr lang="en-US" sz="6000" dirty="0" err="1" smtClean="0">
                <a:solidFill>
                  <a:srgbClr val="00B050"/>
                </a:solidFill>
              </a:rPr>
              <a:t>verts</a:t>
            </a:r>
            <a:r>
              <a:rPr lang="en-US" sz="6000" dirty="0" smtClean="0">
                <a:solidFill>
                  <a:srgbClr val="00B050"/>
                </a:solidFill>
              </a:rPr>
              <a:t>.</a:t>
            </a:r>
          </a:p>
          <a:p>
            <a:endParaRPr lang="en-US" sz="7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138" y="1268516"/>
            <a:ext cx="10328696" cy="1328468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L’artiste</a:t>
            </a:r>
            <a:r>
              <a:rPr lang="en-US" sz="8000" dirty="0" smtClean="0">
                <a:solidFill>
                  <a:srgbClr val="FF0000"/>
                </a:solidFill>
              </a:rPr>
              <a:t> a </a:t>
            </a:r>
            <a:r>
              <a:rPr lang="en-US" sz="8000" dirty="0" err="1" smtClean="0">
                <a:solidFill>
                  <a:srgbClr val="FF0000"/>
                </a:solidFill>
              </a:rPr>
              <a:t>l’air</a:t>
            </a:r>
            <a:r>
              <a:rPr lang="en-US" sz="8000" dirty="0" smtClean="0">
                <a:solidFill>
                  <a:srgbClr val="FF0000"/>
                </a:solidFill>
              </a:rPr>
              <a:t> comment? </a:t>
            </a:r>
            <a:r>
              <a:rPr lang="en-US" sz="8000" dirty="0" err="1" smtClean="0">
                <a:solidFill>
                  <a:srgbClr val="FF0000"/>
                </a:solidFill>
              </a:rPr>
              <a:t>Quel</a:t>
            </a:r>
            <a:r>
              <a:rPr lang="en-US" sz="8000" dirty="0" smtClean="0">
                <a:solidFill>
                  <a:srgbClr val="FF0000"/>
                </a:solidFill>
              </a:rPr>
              <a:t> air a </a:t>
            </a:r>
            <a:r>
              <a:rPr lang="en-US" sz="8000" dirty="0" err="1" smtClean="0">
                <a:solidFill>
                  <a:srgbClr val="FF0000"/>
                </a:solidFill>
              </a:rPr>
              <a:t>l’artiste</a:t>
            </a:r>
            <a:r>
              <a:rPr lang="en-US" sz="8000" dirty="0" smtClean="0">
                <a:solidFill>
                  <a:srgbClr val="FF0000"/>
                </a:solidFill>
              </a:rPr>
              <a:t>?</a:t>
            </a:r>
            <a:endParaRPr lang="en-US" sz="8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57" y="3073950"/>
            <a:ext cx="11512859" cy="2052027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Il/Elle a </a:t>
            </a:r>
            <a:r>
              <a:rPr lang="en-US" sz="7200" dirty="0" err="1" smtClean="0">
                <a:solidFill>
                  <a:srgbClr val="00B050"/>
                </a:solidFill>
              </a:rPr>
              <a:t>l’air</a:t>
            </a:r>
            <a:r>
              <a:rPr lang="en-US" sz="7200" dirty="0" smtClean="0">
                <a:solidFill>
                  <a:srgbClr val="00B050"/>
                </a:solidFill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</a:rPr>
              <a:t>sympa</a:t>
            </a:r>
            <a:r>
              <a:rPr lang="en-US" sz="7200" dirty="0" smtClean="0">
                <a:solidFill>
                  <a:srgbClr val="00B050"/>
                </a:solidFill>
              </a:rPr>
              <a:t>, </a:t>
            </a:r>
            <a:r>
              <a:rPr lang="en-US" sz="7200" dirty="0" err="1" smtClean="0">
                <a:solidFill>
                  <a:srgbClr val="00B050"/>
                </a:solidFill>
              </a:rPr>
              <a:t>sérieux</a:t>
            </a:r>
            <a:r>
              <a:rPr lang="en-US" sz="7200" dirty="0" smtClean="0">
                <a:solidFill>
                  <a:srgbClr val="00B050"/>
                </a:solidFill>
              </a:rPr>
              <a:t>, </a:t>
            </a:r>
            <a:r>
              <a:rPr lang="en-US" sz="7200" dirty="0" err="1" smtClean="0">
                <a:solidFill>
                  <a:srgbClr val="00B050"/>
                </a:solidFill>
              </a:rPr>
              <a:t>rigolo</a:t>
            </a:r>
            <a:r>
              <a:rPr lang="en-US" sz="7200" dirty="0" smtClean="0">
                <a:solidFill>
                  <a:srgbClr val="00B050"/>
                </a:solidFill>
              </a:rPr>
              <a:t>, unique, bizarre, </a:t>
            </a:r>
            <a:r>
              <a:rPr lang="en-US" sz="7200" dirty="0" err="1" smtClean="0">
                <a:solidFill>
                  <a:srgbClr val="00B050"/>
                </a:solidFill>
              </a:rPr>
              <a:t>anxieux</a:t>
            </a:r>
            <a:r>
              <a:rPr lang="en-US" sz="7200" dirty="0" smtClean="0">
                <a:solidFill>
                  <a:srgbClr val="00B050"/>
                </a:solidFill>
              </a:rPr>
              <a:t>, important, </a:t>
            </a:r>
            <a:r>
              <a:rPr lang="en-US" sz="7200" dirty="0" err="1" smtClean="0">
                <a:solidFill>
                  <a:srgbClr val="00B050"/>
                </a:solidFill>
              </a:rPr>
              <a:t>vieux</a:t>
            </a:r>
            <a:r>
              <a:rPr lang="en-US" sz="7200" dirty="0" smtClean="0">
                <a:solidFill>
                  <a:srgbClr val="00B050"/>
                </a:solidFill>
              </a:rPr>
              <a:t>, </a:t>
            </a:r>
            <a:r>
              <a:rPr lang="en-US" sz="7200" dirty="0" err="1" smtClean="0">
                <a:solidFill>
                  <a:srgbClr val="00B050"/>
                </a:solidFill>
              </a:rPr>
              <a:t>jeune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570" y="602788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Ça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veut</a:t>
            </a:r>
            <a:r>
              <a:rPr lang="en-US" sz="9600" dirty="0" smtClean="0">
                <a:solidFill>
                  <a:srgbClr val="FF0000"/>
                </a:solidFill>
              </a:rPr>
              <a:t> dire quoi____?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612" y="3173726"/>
            <a:ext cx="11315910" cy="1651494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Ça</a:t>
            </a:r>
            <a:r>
              <a:rPr lang="en-US" sz="9600" dirty="0" smtClean="0">
                <a:solidFill>
                  <a:srgbClr val="00B050"/>
                </a:solidFill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</a:rPr>
              <a:t>veut</a:t>
            </a:r>
            <a:r>
              <a:rPr lang="en-US" sz="9600" dirty="0" smtClean="0">
                <a:solidFill>
                  <a:srgbClr val="00B050"/>
                </a:solidFill>
              </a:rPr>
              <a:t> dire____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75427" y="32443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75427" y="32443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5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69" y="3159496"/>
            <a:ext cx="11950262" cy="163282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Comment </a:t>
            </a:r>
            <a:r>
              <a:rPr lang="en-US" sz="5400" dirty="0" err="1" smtClean="0">
                <a:solidFill>
                  <a:srgbClr val="FF0000"/>
                </a:solidFill>
              </a:rPr>
              <a:t>trouves-tu</a:t>
            </a:r>
            <a:r>
              <a:rPr lang="en-US" sz="5400" dirty="0" smtClean="0">
                <a:solidFill>
                  <a:srgbClr val="FF0000"/>
                </a:solidFill>
              </a:rPr>
              <a:t> la chanson?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err="1" smtClean="0">
                <a:solidFill>
                  <a:srgbClr val="FF0000"/>
                </a:solidFill>
              </a:rPr>
              <a:t>Tu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aimes</a:t>
            </a:r>
            <a:r>
              <a:rPr lang="en-US" sz="5400" dirty="0" smtClean="0">
                <a:solidFill>
                  <a:srgbClr val="FF0000"/>
                </a:solidFill>
              </a:rPr>
              <a:t> la chanson?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La chanson </a:t>
            </a:r>
            <a:r>
              <a:rPr lang="en-US" sz="5400" dirty="0" err="1" smtClean="0">
                <a:solidFill>
                  <a:srgbClr val="FF0000"/>
                </a:solidFill>
              </a:rPr>
              <a:t>te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plaît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err="1" smtClean="0">
                <a:solidFill>
                  <a:srgbClr val="FF0000"/>
                </a:solidFill>
              </a:rPr>
              <a:t>Qu’est-ce</a:t>
            </a:r>
            <a:r>
              <a:rPr lang="en-US" sz="5400" dirty="0" smtClean="0">
                <a:solidFill>
                  <a:srgbClr val="FF0000"/>
                </a:solidFill>
              </a:rPr>
              <a:t> que </a:t>
            </a:r>
            <a:r>
              <a:rPr lang="en-US" sz="5400" dirty="0" err="1" smtClean="0">
                <a:solidFill>
                  <a:srgbClr val="FF0000"/>
                </a:solidFill>
              </a:rPr>
              <a:t>tu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penses</a:t>
            </a:r>
            <a:r>
              <a:rPr lang="en-US" sz="5400" dirty="0" smtClean="0">
                <a:solidFill>
                  <a:srgbClr val="FF0000"/>
                </a:solidFill>
              </a:rPr>
              <a:t> de la chanson?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err="1" smtClean="0">
                <a:solidFill>
                  <a:srgbClr val="FF0000"/>
                </a:solidFill>
              </a:rPr>
              <a:t>C’est</a:t>
            </a:r>
            <a:r>
              <a:rPr lang="en-US" sz="5400" dirty="0" smtClean="0">
                <a:solidFill>
                  <a:srgbClr val="FF0000"/>
                </a:solidFill>
              </a:rPr>
              <a:t> quoi ton opinion de la chanson?</a:t>
            </a:r>
            <a:br>
              <a:rPr lang="en-US" sz="5400" dirty="0" smtClean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411" y="4172208"/>
            <a:ext cx="11315910" cy="1651494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Je la </a:t>
            </a:r>
            <a:r>
              <a:rPr lang="en-US" sz="6000" dirty="0" err="1" smtClean="0">
                <a:solidFill>
                  <a:srgbClr val="00B050"/>
                </a:solidFill>
              </a:rPr>
              <a:t>trouve</a:t>
            </a:r>
            <a:r>
              <a:rPr lang="en-US" sz="6000" dirty="0" smtClean="0">
                <a:solidFill>
                  <a:srgbClr val="00B050"/>
                </a:solidFill>
              </a:rPr>
              <a:t> unique. Je </a:t>
            </a:r>
            <a:r>
              <a:rPr lang="en-US" sz="6000" dirty="0" err="1" smtClean="0">
                <a:solidFill>
                  <a:srgbClr val="00B050"/>
                </a:solidFill>
              </a:rPr>
              <a:t>l’aime</a:t>
            </a:r>
            <a:r>
              <a:rPr lang="en-US" sz="6000" dirty="0" smtClean="0">
                <a:solidFill>
                  <a:srgbClr val="00B050"/>
                </a:solidFill>
              </a:rPr>
              <a:t>. </a:t>
            </a:r>
          </a:p>
          <a:p>
            <a:r>
              <a:rPr lang="en-US" sz="6000" dirty="0" smtClean="0">
                <a:solidFill>
                  <a:srgbClr val="00B050"/>
                </a:solidFill>
              </a:rPr>
              <a:t>Ca me </a:t>
            </a:r>
            <a:r>
              <a:rPr lang="en-US" sz="6000" dirty="0" err="1" smtClean="0">
                <a:solidFill>
                  <a:srgbClr val="00B050"/>
                </a:solidFill>
              </a:rPr>
              <a:t>plaît</a:t>
            </a:r>
            <a:r>
              <a:rPr lang="en-US" sz="6000" dirty="0" smtClean="0">
                <a:solidFill>
                  <a:srgbClr val="00B050"/>
                </a:solidFill>
              </a:rPr>
              <a:t>.  Je </a:t>
            </a:r>
            <a:r>
              <a:rPr lang="en-US" sz="6000" dirty="0" err="1" smtClean="0">
                <a:solidFill>
                  <a:srgbClr val="00B050"/>
                </a:solidFill>
              </a:rPr>
              <a:t>pense</a:t>
            </a:r>
            <a:r>
              <a:rPr lang="en-US" sz="6000" dirty="0" smtClean="0">
                <a:solidFill>
                  <a:srgbClr val="00B050"/>
                </a:solidFill>
              </a:rPr>
              <a:t> que la chanson </a:t>
            </a:r>
            <a:r>
              <a:rPr lang="en-US" sz="6000" dirty="0" err="1" smtClean="0">
                <a:solidFill>
                  <a:srgbClr val="00B050"/>
                </a:solidFill>
              </a:rPr>
              <a:t>est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dynamique</a:t>
            </a:r>
            <a:r>
              <a:rPr lang="en-US" sz="6000" dirty="0" smtClean="0">
                <a:solidFill>
                  <a:srgbClr val="00B050"/>
                </a:solidFill>
              </a:rPr>
              <a:t>.</a:t>
            </a:r>
            <a:endParaRPr lang="en-US" sz="6000" dirty="0" smtClean="0">
              <a:solidFill>
                <a:srgbClr val="00B050"/>
              </a:solidFill>
            </a:endParaRPr>
          </a:p>
          <a:p>
            <a:endParaRPr lang="en-US" sz="6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9338" y="1429408"/>
            <a:ext cx="12370676" cy="1786758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Quel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sont</a:t>
            </a:r>
            <a:r>
              <a:rPr lang="en-US" sz="5400" dirty="0" smtClean="0">
                <a:solidFill>
                  <a:srgbClr val="FF0000"/>
                </a:solidFill>
              </a:rPr>
              <a:t> les mots </a:t>
            </a:r>
            <a:r>
              <a:rPr lang="en-US" sz="5400" dirty="0" err="1" smtClean="0">
                <a:solidFill>
                  <a:srgbClr val="FF0000"/>
                </a:solidFill>
              </a:rPr>
              <a:t>intéressants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err="1" smtClean="0">
                <a:solidFill>
                  <a:srgbClr val="FF0000"/>
                </a:solidFill>
              </a:rPr>
              <a:t>Qu’est-ce</a:t>
            </a:r>
            <a:r>
              <a:rPr lang="en-US" sz="5400" dirty="0" smtClean="0">
                <a:solidFill>
                  <a:srgbClr val="FF0000"/>
                </a:solidFill>
              </a:rPr>
              <a:t> que </a:t>
            </a:r>
            <a:r>
              <a:rPr lang="en-US" sz="5400" dirty="0" err="1" smtClean="0">
                <a:solidFill>
                  <a:srgbClr val="FF0000"/>
                </a:solidFill>
              </a:rPr>
              <a:t>c’est</a:t>
            </a:r>
            <a:r>
              <a:rPr lang="en-US" sz="5400" dirty="0" smtClean="0">
                <a:solidFill>
                  <a:srgbClr val="FF0000"/>
                </a:solidFill>
              </a:rPr>
              <a:t> les mots </a:t>
            </a:r>
            <a:r>
              <a:rPr lang="en-US" sz="5400" dirty="0" err="1" smtClean="0">
                <a:solidFill>
                  <a:srgbClr val="FF0000"/>
                </a:solidFill>
              </a:rPr>
              <a:t>intéressants</a:t>
            </a:r>
            <a:r>
              <a:rPr lang="en-US" sz="5400" dirty="0" smtClean="0">
                <a:solidFill>
                  <a:srgbClr val="FF0000"/>
                </a:solidFill>
              </a:rPr>
              <a:t>.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Dis-</a:t>
            </a:r>
            <a:r>
              <a:rPr lang="en-US" sz="5400" dirty="0" err="1" smtClean="0">
                <a:solidFill>
                  <a:srgbClr val="FF0000"/>
                </a:solidFill>
              </a:rPr>
              <a:t>moi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quelques</a:t>
            </a:r>
            <a:r>
              <a:rPr lang="en-US" sz="5400" dirty="0" smtClean="0">
                <a:solidFill>
                  <a:srgbClr val="FF0000"/>
                </a:solidFill>
              </a:rPr>
              <a:t> mots </a:t>
            </a:r>
            <a:r>
              <a:rPr lang="en-US" sz="5400" dirty="0" err="1" smtClean="0">
                <a:solidFill>
                  <a:srgbClr val="FF0000"/>
                </a:solidFill>
              </a:rPr>
              <a:t>intéressants</a:t>
            </a:r>
            <a:r>
              <a:rPr lang="en-US" sz="6600" dirty="0" smtClean="0">
                <a:solidFill>
                  <a:srgbClr val="FF0000"/>
                </a:solidFill>
              </a:rPr>
              <a:t>.</a:t>
            </a:r>
            <a:endParaRPr lang="en-US" sz="6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407" y="3402342"/>
            <a:ext cx="9144000" cy="1655762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13A52F"/>
                </a:solidFill>
              </a:rPr>
              <a:t>Ce </a:t>
            </a:r>
            <a:r>
              <a:rPr lang="en-US" sz="7200" dirty="0" err="1" smtClean="0">
                <a:solidFill>
                  <a:srgbClr val="13A52F"/>
                </a:solidFill>
              </a:rPr>
              <a:t>sont</a:t>
            </a:r>
            <a:r>
              <a:rPr lang="en-US" sz="7200" dirty="0" smtClean="0">
                <a:solidFill>
                  <a:srgbClr val="13A52F"/>
                </a:solidFill>
              </a:rPr>
              <a:t>..</a:t>
            </a:r>
          </a:p>
          <a:p>
            <a:r>
              <a:rPr lang="en-US" sz="7200" dirty="0" err="1" smtClean="0">
                <a:solidFill>
                  <a:srgbClr val="13A52F"/>
                </a:solidFill>
              </a:rPr>
              <a:t>Ils</a:t>
            </a:r>
            <a:r>
              <a:rPr lang="en-US" sz="7200" dirty="0" smtClean="0">
                <a:solidFill>
                  <a:srgbClr val="13A52F"/>
                </a:solidFill>
              </a:rPr>
              <a:t> </a:t>
            </a:r>
            <a:r>
              <a:rPr lang="en-US" sz="7200" dirty="0" err="1" smtClean="0">
                <a:solidFill>
                  <a:srgbClr val="13A52F"/>
                </a:solidFill>
              </a:rPr>
              <a:t>sont</a:t>
            </a:r>
            <a:r>
              <a:rPr lang="en-US" sz="7200" dirty="0" smtClean="0">
                <a:solidFill>
                  <a:srgbClr val="13A52F"/>
                </a:solidFill>
              </a:rPr>
              <a:t>..</a:t>
            </a:r>
          </a:p>
          <a:p>
            <a:r>
              <a:rPr lang="en-US" sz="7200" dirty="0" smtClean="0">
                <a:solidFill>
                  <a:srgbClr val="13A52F"/>
                </a:solidFill>
              </a:rPr>
              <a:t>Les mots </a:t>
            </a:r>
            <a:r>
              <a:rPr lang="en-US" sz="7200" dirty="0" err="1" smtClean="0">
                <a:solidFill>
                  <a:srgbClr val="13A52F"/>
                </a:solidFill>
              </a:rPr>
              <a:t>sont</a:t>
            </a:r>
            <a:r>
              <a:rPr lang="en-US" sz="7200" dirty="0" smtClean="0">
                <a:solidFill>
                  <a:srgbClr val="13A52F"/>
                </a:solidFill>
              </a:rPr>
              <a:t>..</a:t>
            </a:r>
            <a:endParaRPr lang="en-US" sz="7200" dirty="0">
              <a:solidFill>
                <a:srgbClr val="13A5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3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866" y="617929"/>
            <a:ext cx="11332334" cy="210425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Quelle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phrase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répète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La phrase_______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9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28136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Quel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est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le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thème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Le </a:t>
            </a:r>
            <a:r>
              <a:rPr lang="en-US" sz="9600" dirty="0" err="1" smtClean="0">
                <a:solidFill>
                  <a:srgbClr val="00B050"/>
                </a:solidFill>
              </a:rPr>
              <a:t>thème</a:t>
            </a:r>
            <a:r>
              <a:rPr lang="en-US" sz="9600" dirty="0" smtClean="0">
                <a:solidFill>
                  <a:srgbClr val="00B050"/>
                </a:solidFill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</a:rPr>
              <a:t>est</a:t>
            </a:r>
            <a:r>
              <a:rPr lang="en-US" sz="9600" dirty="0" smtClean="0">
                <a:solidFill>
                  <a:srgbClr val="00B050"/>
                </a:solidFill>
              </a:rPr>
              <a:t>___</a:t>
            </a:r>
          </a:p>
          <a:p>
            <a:r>
              <a:rPr lang="en-US" sz="9600" dirty="0" err="1" smtClean="0">
                <a:solidFill>
                  <a:srgbClr val="00B050"/>
                </a:solidFill>
              </a:rPr>
              <a:t>C’est</a:t>
            </a:r>
            <a:r>
              <a:rPr lang="en-US" sz="9600" dirty="0" smtClean="0">
                <a:solidFill>
                  <a:srgbClr val="00B050"/>
                </a:solidFill>
              </a:rPr>
              <a:t> que___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28" y="912382"/>
            <a:ext cx="10708257" cy="212209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Comment </a:t>
            </a:r>
            <a:r>
              <a:rPr lang="en-US" dirty="0" err="1" smtClean="0">
                <a:solidFill>
                  <a:srgbClr val="FF0000"/>
                </a:solidFill>
              </a:rPr>
              <a:t>s’appelle</a:t>
            </a:r>
            <a:r>
              <a:rPr lang="en-US" dirty="0" smtClean="0">
                <a:solidFill>
                  <a:srgbClr val="FF0000"/>
                </a:solidFill>
              </a:rPr>
              <a:t> la chanson?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Quel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le nom de la chanson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Qu’est-ce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c’est</a:t>
            </a:r>
            <a:r>
              <a:rPr lang="en-US" dirty="0" smtClean="0">
                <a:solidFill>
                  <a:srgbClr val="FF0000"/>
                </a:solidFill>
              </a:rPr>
              <a:t> la chanson?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79" y="4285211"/>
            <a:ext cx="9144000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What is the name of the song?</a:t>
            </a:r>
            <a:endParaRPr lang="en-US" sz="9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8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28136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t’appelles-tu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Je </a:t>
            </a:r>
            <a:r>
              <a:rPr lang="en-US" sz="9600" dirty="0" err="1" smtClean="0">
                <a:solidFill>
                  <a:srgbClr val="00B050"/>
                </a:solidFill>
              </a:rPr>
              <a:t>m’appelle</a:t>
            </a:r>
            <a:r>
              <a:rPr lang="en-US" sz="9600" dirty="0" smtClean="0">
                <a:solidFill>
                  <a:srgbClr val="00B050"/>
                </a:solidFill>
              </a:rPr>
              <a:t>__</a:t>
            </a:r>
          </a:p>
          <a:p>
            <a:r>
              <a:rPr lang="en-US" sz="9600" dirty="0" smtClean="0">
                <a:solidFill>
                  <a:srgbClr val="00B050"/>
                </a:solidFill>
              </a:rPr>
              <a:t>Je </a:t>
            </a:r>
            <a:r>
              <a:rPr lang="en-US" sz="9600" dirty="0" err="1" smtClean="0">
                <a:solidFill>
                  <a:srgbClr val="00B050"/>
                </a:solidFill>
              </a:rPr>
              <a:t>suis</a:t>
            </a:r>
            <a:r>
              <a:rPr lang="en-US" sz="9600" dirty="0" smtClean="0">
                <a:solidFill>
                  <a:srgbClr val="00B050"/>
                </a:solidFill>
              </a:rPr>
              <a:t>_____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28136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Tu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as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quel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âge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J’</a:t>
            </a:r>
            <a:r>
              <a:rPr lang="en-US" sz="9600" dirty="0" err="1" smtClean="0">
                <a:solidFill>
                  <a:srgbClr val="00B050"/>
                </a:solidFill>
              </a:rPr>
              <a:t>ai</a:t>
            </a:r>
            <a:r>
              <a:rPr lang="en-US" sz="9600" dirty="0" smtClean="0">
                <a:solidFill>
                  <a:srgbClr val="00B050"/>
                </a:solidFill>
              </a:rPr>
              <a:t>_____</a:t>
            </a:r>
            <a:r>
              <a:rPr lang="en-US" sz="9600" dirty="0" err="1" smtClean="0">
                <a:solidFill>
                  <a:srgbClr val="00B050"/>
                </a:solidFill>
              </a:rPr>
              <a:t>ans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5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82" y="0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D’où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viens-tu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155" y="2317290"/>
            <a:ext cx="11565258" cy="240185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Je </a:t>
            </a:r>
            <a:r>
              <a:rPr lang="en-US" sz="9600" dirty="0" err="1" smtClean="0">
                <a:solidFill>
                  <a:srgbClr val="00B050"/>
                </a:solidFill>
              </a:rPr>
              <a:t>viens</a:t>
            </a:r>
            <a:r>
              <a:rPr lang="en-US" sz="9600" dirty="0" smtClean="0">
                <a:solidFill>
                  <a:srgbClr val="00B050"/>
                </a:solidFill>
              </a:rPr>
              <a:t> des </a:t>
            </a:r>
            <a:r>
              <a:rPr lang="en-US" sz="9600" dirty="0" err="1" smtClean="0">
                <a:solidFill>
                  <a:srgbClr val="00B050"/>
                </a:solidFill>
              </a:rPr>
              <a:t>Étas</a:t>
            </a:r>
            <a:r>
              <a:rPr lang="en-US" sz="9600" dirty="0" smtClean="0">
                <a:solidFill>
                  <a:srgbClr val="00B050"/>
                </a:solidFill>
              </a:rPr>
              <a:t>-Unis (</a:t>
            </a:r>
            <a:r>
              <a:rPr lang="en-US" sz="9600" dirty="0" err="1" smtClean="0">
                <a:solidFill>
                  <a:srgbClr val="00B050"/>
                </a:solidFill>
              </a:rPr>
              <a:t>l’état</a:t>
            </a:r>
            <a:r>
              <a:rPr lang="en-US" sz="9600" dirty="0" smtClean="0">
                <a:solidFill>
                  <a:srgbClr val="00B050"/>
                </a:solidFill>
              </a:rPr>
              <a:t> de NY/la </a:t>
            </a:r>
            <a:r>
              <a:rPr lang="en-US" sz="9600" dirty="0" err="1" smtClean="0">
                <a:solidFill>
                  <a:srgbClr val="00B050"/>
                </a:solidFill>
              </a:rPr>
              <a:t>ville</a:t>
            </a:r>
            <a:r>
              <a:rPr lang="en-US" sz="9600" dirty="0" smtClean="0">
                <a:solidFill>
                  <a:srgbClr val="00B050"/>
                </a:solidFill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</a:rPr>
              <a:t>s’appelle</a:t>
            </a:r>
            <a:r>
              <a:rPr lang="en-US" sz="9600" dirty="0" smtClean="0">
                <a:solidFill>
                  <a:srgbClr val="00B050"/>
                </a:solidFill>
              </a:rPr>
              <a:t> Olean.)</a:t>
            </a:r>
          </a:p>
        </p:txBody>
      </p:sp>
    </p:spTree>
    <p:extLst>
      <p:ext uri="{BB962C8B-B14F-4D97-AF65-F5344CB8AC3E}">
        <p14:creationId xmlns:p14="http://schemas.microsoft.com/office/powerpoint/2010/main" val="10364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570" y="602788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</a:rPr>
              <a:t>es-tu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477" y="2048310"/>
            <a:ext cx="11315910" cy="1651494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Je </a:t>
            </a:r>
            <a:r>
              <a:rPr lang="en-US" sz="7200" dirty="0" err="1" smtClean="0">
                <a:solidFill>
                  <a:srgbClr val="00B050"/>
                </a:solidFill>
              </a:rPr>
              <a:t>suis</a:t>
            </a:r>
            <a:r>
              <a:rPr lang="en-US" sz="7200" dirty="0" smtClean="0">
                <a:solidFill>
                  <a:srgbClr val="00B050"/>
                </a:solidFill>
              </a:rPr>
              <a:t>______(three descriptors for personality and three for physical appearance)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612" y="1790457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Qu’est-ce</a:t>
            </a:r>
            <a:r>
              <a:rPr lang="en-US" sz="9600" dirty="0" smtClean="0">
                <a:solidFill>
                  <a:srgbClr val="FF0000"/>
                </a:solidFill>
              </a:rPr>
              <a:t> que </a:t>
            </a:r>
            <a:r>
              <a:rPr lang="en-US" sz="9600" dirty="0" err="1" smtClean="0">
                <a:solidFill>
                  <a:srgbClr val="FF0000"/>
                </a:solidFill>
              </a:rPr>
              <a:t>tu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aimes</a:t>
            </a:r>
            <a:r>
              <a:rPr lang="en-US" sz="9600" dirty="0" smtClean="0">
                <a:solidFill>
                  <a:srgbClr val="FF0000"/>
                </a:solidFill>
              </a:rPr>
              <a:t> faire?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612" y="3173726"/>
            <a:ext cx="11315910" cy="1651494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J’aime</a:t>
            </a:r>
            <a:r>
              <a:rPr lang="en-US" sz="9600" dirty="0" smtClean="0">
                <a:solidFill>
                  <a:srgbClr val="00B050"/>
                </a:solidFill>
              </a:rPr>
              <a:t> (name </a:t>
            </a:r>
            <a:r>
              <a:rPr lang="en-US" sz="9600" smtClean="0">
                <a:solidFill>
                  <a:srgbClr val="00B050"/>
                </a:solidFill>
              </a:rPr>
              <a:t>three activities)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28136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a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quel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âge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uel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âge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a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07592" cy="16557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How old is he/she?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721" y="1970194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D’où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vient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vient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d’où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D’ou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vient-il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9600" dirty="0" err="1" smtClean="0">
                <a:solidFill>
                  <a:srgbClr val="FF0000"/>
                </a:solidFill>
                <a:latin typeface="+mn-lt"/>
              </a:rPr>
              <a:t>elle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646" y="4198642"/>
            <a:ext cx="11565258" cy="240185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Where is he/she from?</a:t>
            </a:r>
          </a:p>
        </p:txBody>
      </p:sp>
    </p:spTree>
    <p:extLst>
      <p:ext uri="{BB962C8B-B14F-4D97-AF65-F5344CB8AC3E}">
        <p14:creationId xmlns:p14="http://schemas.microsoft.com/office/powerpoint/2010/main" val="247842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957" y="2957106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</a:rPr>
              <a:t>est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est</a:t>
            </a:r>
            <a:r>
              <a:rPr lang="en-US" sz="9600" dirty="0" smtClean="0">
                <a:solidFill>
                  <a:srgbClr val="FF0000"/>
                </a:solidFill>
              </a:rPr>
              <a:t> comment</a:t>
            </a:r>
            <a:r>
              <a:rPr lang="en-US" sz="9600" dirty="0" smtClean="0">
                <a:solidFill>
                  <a:srgbClr val="FF0000"/>
                </a:solidFill>
              </a:rPr>
              <a:t>?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err="1" smtClean="0">
                <a:solidFill>
                  <a:srgbClr val="FF0000"/>
                </a:solidFill>
              </a:rPr>
              <a:t>Décris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l’artist</a:t>
            </a:r>
            <a:r>
              <a:rPr lang="en-US" sz="9600" dirty="0" smtClean="0">
                <a:solidFill>
                  <a:srgbClr val="FF0000"/>
                </a:solidFill>
              </a:rPr>
              <a:t> pour </a:t>
            </a:r>
            <a:r>
              <a:rPr lang="en-US" sz="9600" dirty="0" err="1" smtClean="0">
                <a:solidFill>
                  <a:srgbClr val="FF0000"/>
                </a:solidFill>
              </a:rPr>
              <a:t>moi</a:t>
            </a:r>
            <a:r>
              <a:rPr lang="en-US" sz="9600" dirty="0" smtClean="0">
                <a:solidFill>
                  <a:srgbClr val="FF0000"/>
                </a:solidFill>
              </a:rPr>
              <a:t>.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63" y="4654875"/>
            <a:ext cx="11315910" cy="1651494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What is the artist like? (describe the artist to me)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57" y="2194679"/>
            <a:ext cx="12185191" cy="968936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L’artiste</a:t>
            </a:r>
            <a:r>
              <a:rPr lang="en-US" sz="8800" dirty="0" smtClean="0">
                <a:solidFill>
                  <a:srgbClr val="FF0000"/>
                </a:solidFill>
              </a:rPr>
              <a:t> a </a:t>
            </a:r>
            <a:r>
              <a:rPr lang="en-US" sz="8800" dirty="0" err="1" smtClean="0">
                <a:solidFill>
                  <a:srgbClr val="FF0000"/>
                </a:solidFill>
              </a:rPr>
              <a:t>l’air</a:t>
            </a:r>
            <a:r>
              <a:rPr lang="en-US" sz="8800" dirty="0" smtClean="0">
                <a:solidFill>
                  <a:srgbClr val="FF0000"/>
                </a:solidFill>
              </a:rPr>
              <a:t> comment? </a:t>
            </a:r>
            <a:br>
              <a:rPr lang="en-US" sz="8800" dirty="0" smtClean="0">
                <a:solidFill>
                  <a:srgbClr val="FF0000"/>
                </a:solidFill>
              </a:rPr>
            </a:br>
            <a:r>
              <a:rPr lang="en-US" sz="9600" dirty="0" err="1" smtClean="0">
                <a:solidFill>
                  <a:srgbClr val="FF0000"/>
                </a:solidFill>
              </a:rPr>
              <a:t>Quel</a:t>
            </a:r>
            <a:r>
              <a:rPr lang="en-US" sz="9600" dirty="0" smtClean="0">
                <a:solidFill>
                  <a:srgbClr val="FF0000"/>
                </a:solidFill>
              </a:rPr>
              <a:t> air a </a:t>
            </a:r>
            <a:r>
              <a:rPr lang="en-US" sz="9600" dirty="0" err="1" smtClean="0">
                <a:solidFill>
                  <a:srgbClr val="FF0000"/>
                </a:solidFill>
              </a:rPr>
              <a:t>l’artiste</a:t>
            </a:r>
            <a:r>
              <a:rPr lang="en-US" sz="9600" dirty="0" smtClean="0">
                <a:solidFill>
                  <a:srgbClr val="FF0000"/>
                </a:solidFill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57" y="4196373"/>
            <a:ext cx="11512859" cy="2052027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What does the artist look like or seem?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6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137" y="2799450"/>
            <a:ext cx="11528430" cy="1282283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Ça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veut</a:t>
            </a:r>
            <a:r>
              <a:rPr lang="en-US" sz="9600" dirty="0" smtClean="0">
                <a:solidFill>
                  <a:srgbClr val="FF0000"/>
                </a:solidFill>
              </a:rPr>
              <a:t> dire quoi____?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err="1" smtClean="0">
                <a:solidFill>
                  <a:srgbClr val="FF0000"/>
                </a:solidFill>
              </a:rPr>
              <a:t>Qu’est-ce</a:t>
            </a:r>
            <a:r>
              <a:rPr lang="en-US" sz="9600" dirty="0" smtClean="0">
                <a:solidFill>
                  <a:srgbClr val="FF0000"/>
                </a:solidFill>
              </a:rPr>
              <a:t> que </a:t>
            </a:r>
            <a:r>
              <a:rPr lang="en-US" sz="9600" dirty="0" err="1" smtClean="0">
                <a:solidFill>
                  <a:srgbClr val="FF0000"/>
                </a:solidFill>
              </a:rPr>
              <a:t>c’est</a:t>
            </a:r>
            <a:r>
              <a:rPr lang="en-US" sz="9600" dirty="0" smtClean="0">
                <a:solidFill>
                  <a:srgbClr val="FF0000"/>
                </a:solidFill>
              </a:rPr>
              <a:t>__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err="1" smtClean="0">
                <a:solidFill>
                  <a:srgbClr val="FF0000"/>
                </a:solidFill>
              </a:rPr>
              <a:t>C’est</a:t>
            </a:r>
            <a:r>
              <a:rPr lang="en-US" sz="9600" dirty="0" smtClean="0">
                <a:solidFill>
                  <a:srgbClr val="FF0000"/>
                </a:solidFill>
              </a:rPr>
              <a:t> quoi_____?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8" y="4319354"/>
            <a:ext cx="11315910" cy="1651494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What does the title of the song mean?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1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9903" y="828136"/>
            <a:ext cx="12675475" cy="1273933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Comment </a:t>
            </a:r>
            <a:r>
              <a:rPr lang="en-US" sz="8000" dirty="0" err="1" smtClean="0">
                <a:solidFill>
                  <a:srgbClr val="FF0000"/>
                </a:solidFill>
              </a:rPr>
              <a:t>s’appelle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l’artiste</a:t>
            </a:r>
            <a:r>
              <a:rPr lang="en-US" sz="8000" dirty="0" smtClean="0">
                <a:solidFill>
                  <a:srgbClr val="FF0000"/>
                </a:solidFill>
              </a:rPr>
              <a:t>?</a:t>
            </a:r>
            <a:endParaRPr lang="en-US" sz="8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71" y="2403857"/>
            <a:ext cx="11813629" cy="4207150"/>
          </a:xfrm>
        </p:spPr>
        <p:txBody>
          <a:bodyPr>
            <a:noAutofit/>
          </a:bodyPr>
          <a:lstStyle/>
          <a:p>
            <a:pPr algn="l"/>
            <a:r>
              <a:rPr lang="en-US" sz="6600" dirty="0" err="1" smtClean="0">
                <a:solidFill>
                  <a:srgbClr val="13A52F"/>
                </a:solidFill>
              </a:rPr>
              <a:t>L’artiste</a:t>
            </a:r>
            <a:r>
              <a:rPr lang="en-US" sz="6600" dirty="0" smtClean="0">
                <a:solidFill>
                  <a:srgbClr val="13A52F"/>
                </a:solidFill>
              </a:rPr>
              <a:t> </a:t>
            </a:r>
            <a:r>
              <a:rPr lang="en-US" sz="6600" dirty="0" err="1" smtClean="0">
                <a:solidFill>
                  <a:srgbClr val="13A52F"/>
                </a:solidFill>
              </a:rPr>
              <a:t>s’appelle</a:t>
            </a:r>
            <a:r>
              <a:rPr lang="en-US" sz="6600" dirty="0" smtClean="0">
                <a:solidFill>
                  <a:srgbClr val="13A52F"/>
                </a:solidFill>
              </a:rPr>
              <a:t>___.</a:t>
            </a:r>
          </a:p>
          <a:p>
            <a:pPr algn="l"/>
            <a:r>
              <a:rPr lang="en-US" sz="6600" dirty="0" smtClean="0">
                <a:solidFill>
                  <a:srgbClr val="13A52F"/>
                </a:solidFill>
              </a:rPr>
              <a:t>Son nom </a:t>
            </a:r>
            <a:r>
              <a:rPr lang="en-US" sz="6600" dirty="0" err="1" smtClean="0">
                <a:solidFill>
                  <a:srgbClr val="13A52F"/>
                </a:solidFill>
              </a:rPr>
              <a:t>est</a:t>
            </a:r>
            <a:r>
              <a:rPr lang="en-US" sz="6600" dirty="0" smtClean="0">
                <a:solidFill>
                  <a:srgbClr val="13A52F"/>
                </a:solidFill>
              </a:rPr>
              <a:t>_____.</a:t>
            </a:r>
          </a:p>
          <a:p>
            <a:pPr algn="l"/>
            <a:r>
              <a:rPr lang="en-US" sz="6600" dirty="0" err="1" smtClean="0">
                <a:solidFill>
                  <a:srgbClr val="13A52F"/>
                </a:solidFill>
              </a:rPr>
              <a:t>C’est</a:t>
            </a:r>
            <a:r>
              <a:rPr lang="en-US" sz="6600" dirty="0" smtClean="0">
                <a:solidFill>
                  <a:srgbClr val="13A52F"/>
                </a:solidFill>
              </a:rPr>
              <a:t>______.</a:t>
            </a:r>
          </a:p>
          <a:p>
            <a:pPr algn="l"/>
            <a:r>
              <a:rPr lang="en-US" sz="6600" dirty="0" smtClean="0">
                <a:solidFill>
                  <a:srgbClr val="13A52F"/>
                </a:solidFill>
              </a:rPr>
              <a:t>Il/Elle </a:t>
            </a:r>
            <a:r>
              <a:rPr lang="en-US" sz="6600" dirty="0" err="1" smtClean="0">
                <a:solidFill>
                  <a:srgbClr val="13A52F"/>
                </a:solidFill>
              </a:rPr>
              <a:t>est</a:t>
            </a:r>
            <a:r>
              <a:rPr lang="en-US" sz="6600" dirty="0" smtClean="0">
                <a:solidFill>
                  <a:srgbClr val="13A52F"/>
                </a:solidFill>
              </a:rPr>
              <a:t>  OR </a:t>
            </a:r>
            <a:r>
              <a:rPr lang="en-US" sz="6600" dirty="0" err="1" smtClean="0">
                <a:solidFill>
                  <a:srgbClr val="13A52F"/>
                </a:solidFill>
              </a:rPr>
              <a:t>Ils</a:t>
            </a:r>
            <a:r>
              <a:rPr lang="en-US" sz="6600" dirty="0" smtClean="0">
                <a:solidFill>
                  <a:srgbClr val="13A52F"/>
                </a:solidFill>
              </a:rPr>
              <a:t> /</a:t>
            </a:r>
            <a:r>
              <a:rPr lang="en-US" sz="6600" dirty="0" err="1" smtClean="0">
                <a:solidFill>
                  <a:srgbClr val="13A52F"/>
                </a:solidFill>
              </a:rPr>
              <a:t>Elles</a:t>
            </a:r>
            <a:r>
              <a:rPr lang="en-US" sz="6600" dirty="0" smtClean="0">
                <a:solidFill>
                  <a:srgbClr val="13A52F"/>
                </a:solidFill>
              </a:rPr>
              <a:t> </a:t>
            </a:r>
            <a:r>
              <a:rPr lang="en-US" sz="6600" dirty="0" err="1" smtClean="0">
                <a:solidFill>
                  <a:srgbClr val="13A52F"/>
                </a:solidFill>
              </a:rPr>
              <a:t>sont</a:t>
            </a:r>
            <a:endParaRPr lang="en-US" sz="6600" dirty="0">
              <a:solidFill>
                <a:srgbClr val="13A5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335" y="842204"/>
            <a:ext cx="10708257" cy="212209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Comment </a:t>
            </a:r>
            <a:r>
              <a:rPr lang="en-US" sz="9600" dirty="0" err="1" smtClean="0">
                <a:solidFill>
                  <a:srgbClr val="FF0000"/>
                </a:solidFill>
              </a:rPr>
              <a:t>s’appelle</a:t>
            </a:r>
            <a:r>
              <a:rPr lang="en-US" sz="9600" dirty="0" smtClean="0">
                <a:solidFill>
                  <a:srgbClr val="FF0000"/>
                </a:solidFill>
              </a:rPr>
              <a:t> la chanson</a:t>
            </a: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72" y="2964302"/>
            <a:ext cx="12454759" cy="3415862"/>
          </a:xfrm>
        </p:spPr>
        <p:txBody>
          <a:bodyPr>
            <a:noAutofit/>
          </a:bodyPr>
          <a:lstStyle/>
          <a:p>
            <a:pPr algn="l"/>
            <a:r>
              <a:rPr lang="en-US" sz="8000" dirty="0" err="1" smtClean="0">
                <a:solidFill>
                  <a:srgbClr val="00B050"/>
                </a:solidFill>
              </a:rPr>
              <a:t>C’est</a:t>
            </a:r>
            <a:r>
              <a:rPr lang="en-US" sz="8000" dirty="0" smtClean="0">
                <a:solidFill>
                  <a:srgbClr val="00B050"/>
                </a:solidFill>
              </a:rPr>
              <a:t>_______</a:t>
            </a:r>
          </a:p>
          <a:p>
            <a:pPr algn="l"/>
            <a:r>
              <a:rPr lang="en-US" sz="8000" i="1" dirty="0" smtClean="0">
                <a:solidFill>
                  <a:srgbClr val="00B050"/>
                </a:solidFill>
              </a:rPr>
              <a:t>Elle </a:t>
            </a:r>
            <a:r>
              <a:rPr lang="en-US" sz="8000" i="1" dirty="0" err="1" smtClean="0">
                <a:solidFill>
                  <a:srgbClr val="00B050"/>
                </a:solidFill>
              </a:rPr>
              <a:t>s’appelle</a:t>
            </a:r>
            <a:r>
              <a:rPr lang="en-US" sz="8000" i="1" dirty="0" smtClean="0">
                <a:solidFill>
                  <a:srgbClr val="00B050"/>
                </a:solidFill>
              </a:rPr>
              <a:t>_______</a:t>
            </a:r>
          </a:p>
          <a:p>
            <a:pPr algn="l"/>
            <a:r>
              <a:rPr lang="en-US" sz="8000" i="1" dirty="0" smtClean="0">
                <a:solidFill>
                  <a:srgbClr val="00B050"/>
                </a:solidFill>
              </a:rPr>
              <a:t>Le nom de la chanson </a:t>
            </a:r>
            <a:r>
              <a:rPr lang="en-US" sz="8000" i="1" dirty="0" err="1" smtClean="0">
                <a:solidFill>
                  <a:srgbClr val="00B050"/>
                </a:solidFill>
              </a:rPr>
              <a:t>est</a:t>
            </a:r>
            <a:r>
              <a:rPr lang="en-US" sz="8000" i="1" dirty="0" smtClean="0">
                <a:solidFill>
                  <a:srgbClr val="00B050"/>
                </a:solidFill>
              </a:rPr>
              <a:t>….</a:t>
            </a:r>
            <a:endParaRPr lang="en-US" sz="8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366</Words>
  <Application>Microsoft Office PowerPoint</Application>
  <PresentationFormat>Widescreen</PresentationFormat>
  <Paragraphs>61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Comment s’appelle l’artiste? Quel est le nom de l’artiste?</vt:lpstr>
      <vt:lpstr>Comment s’appelle la chanson?  Quel est le nom de la chanson? Qu’est-ce que c’est la chanson?</vt:lpstr>
      <vt:lpstr>L’artiste a quel âge? Quel âge a l’artiste?</vt:lpstr>
      <vt:lpstr>D’où vient l’artiste? L’artiste vient d’où? D’ou vient-il/elle?</vt:lpstr>
      <vt:lpstr>Comment est l’artiste? L’artiste est comment? Décris l’artist pour moi.</vt:lpstr>
      <vt:lpstr>L’artiste a l’air comment?  Quel air a l’artiste?</vt:lpstr>
      <vt:lpstr>Ça veut dire quoi____? Qu’est-ce que c’est__ C’est quoi_____?</vt:lpstr>
      <vt:lpstr>Comment s’appelle l’artiste?</vt:lpstr>
      <vt:lpstr>Comment s’appelle la chanson?</vt:lpstr>
      <vt:lpstr>C’est quel genre/style de musique?</vt:lpstr>
      <vt:lpstr>L’artiste a quel âge?</vt:lpstr>
      <vt:lpstr>D’où vient l’artiste?</vt:lpstr>
      <vt:lpstr>Comment est l’artiste?</vt:lpstr>
      <vt:lpstr>L’artiste a l’air comment? Quel air a l’artiste?</vt:lpstr>
      <vt:lpstr>Ça veut dire quoi____?</vt:lpstr>
      <vt:lpstr>Comment trouves-tu la chanson? Tu aimes la chanson? La chanson te plaît? Qu’est-ce que tu penses de la chanson? C’est quoi ton opinion de la chanson? </vt:lpstr>
      <vt:lpstr>Quel sont les mots intéressants? Qu’est-ce que c’est les mots intéressants. Dis-moi quelques mots intéressants.</vt:lpstr>
      <vt:lpstr>Quelle phrase répète?</vt:lpstr>
      <vt:lpstr>Quel est le thème?</vt:lpstr>
      <vt:lpstr>Comment t’appelles-tu?</vt:lpstr>
      <vt:lpstr>Tu as quel âge?</vt:lpstr>
      <vt:lpstr>D’où viens-tu?</vt:lpstr>
      <vt:lpstr>Comment es-tu?</vt:lpstr>
      <vt:lpstr>Qu’est-ce que tu aimes faire?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llama el artista?</dc:title>
  <dc:creator>MNapoleon</dc:creator>
  <cp:lastModifiedBy>MNapoleon</cp:lastModifiedBy>
  <cp:revision>21</cp:revision>
  <dcterms:created xsi:type="dcterms:W3CDTF">2018-02-06T01:18:58Z</dcterms:created>
  <dcterms:modified xsi:type="dcterms:W3CDTF">2018-12-15T18:54:12Z</dcterms:modified>
</cp:coreProperties>
</file>